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alibri" panose="020F0502020204030204" pitchFamily="34" charset="0"/>
      <p:regular r:id="rId11"/>
      <p:bold r:id="rId12"/>
      <p:italic r:id="rId13"/>
      <p:boldItalic r:id="rId14"/>
    </p:embeddedFont>
    <p:embeddedFont>
      <p:font typeface="Gelasio" pitchFamily="2" charset="77"/>
      <p:regular r:id="rId15"/>
    </p:embeddedFont>
    <p:embeddedFont>
      <p:font typeface="Gelasio Semi Bold" pitchFamily="2" charset="77"/>
      <p:regular r:id="rId16"/>
      <p:bold r:id="rId17"/>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30"/>
    <p:restoredTop sz="94610"/>
  </p:normalViewPr>
  <p:slideViewPr>
    <p:cSldViewPr snapToGrid="0" snapToObjects="1">
      <p:cViewPr varScale="1">
        <p:scale>
          <a:sx n="120" d="100"/>
          <a:sy n="120" d="100"/>
        </p:scale>
        <p:origin x="224"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128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82454" y="1156930"/>
            <a:ext cx="7979093" cy="2870835"/>
          </a:xfrm>
          <a:prstGeom prst="rect">
            <a:avLst/>
          </a:prstGeom>
          <a:noFill/>
          <a:ln/>
        </p:spPr>
        <p:txBody>
          <a:bodyPr wrap="square" lIns="0" tIns="0" rIns="0" bIns="0" rtlCol="0" anchor="t"/>
          <a:lstStyle/>
          <a:p>
            <a:pPr marL="0" indent="0">
              <a:lnSpc>
                <a:spcPts val="5650"/>
              </a:lnSpc>
              <a:buNone/>
            </a:pPr>
            <a:r>
              <a:rPr lang="en-US" sz="4500" dirty="0">
                <a:solidFill>
                  <a:srgbClr val="484237"/>
                </a:solidFill>
                <a:latin typeface="Gelasio Semi Bold" pitchFamily="34" charset="0"/>
                <a:ea typeface="Gelasio Semi Bold" pitchFamily="34" charset="-122"/>
                <a:cs typeface="Gelasio Semi Bold" pitchFamily="34" charset="-120"/>
              </a:rPr>
              <a:t>Análisis Exhaustivo de Accidentes Laborales: Tendencias y Prevención (2019-2023)</a:t>
            </a:r>
            <a:endParaRPr lang="en-US" sz="4500" dirty="0"/>
          </a:p>
        </p:txBody>
      </p:sp>
      <p:sp>
        <p:nvSpPr>
          <p:cNvPr id="4" name="Text 1"/>
          <p:cNvSpPr/>
          <p:nvPr/>
        </p:nvSpPr>
        <p:spPr>
          <a:xfrm>
            <a:off x="582454" y="4277320"/>
            <a:ext cx="7979093" cy="1064895"/>
          </a:xfrm>
          <a:prstGeom prst="rect">
            <a:avLst/>
          </a:prstGeom>
          <a:noFill/>
          <a:ln/>
        </p:spPr>
        <p:txBody>
          <a:bodyPr wrap="square" lIns="0" tIns="0" rIns="0" bIns="0" rtlCol="0" anchor="t"/>
          <a:lstStyle/>
          <a:p>
            <a:pPr marL="0" indent="0">
              <a:lnSpc>
                <a:spcPts val="2050"/>
              </a:lnSpc>
              <a:buNone/>
            </a:pPr>
            <a:r>
              <a:rPr lang="en-US" sz="1300" dirty="0">
                <a:solidFill>
                  <a:srgbClr val="746558"/>
                </a:solidFill>
                <a:latin typeface="Gelasio" pitchFamily="34" charset="0"/>
                <a:ea typeface="Gelasio" pitchFamily="34" charset="-122"/>
                <a:cs typeface="Gelasio" pitchFamily="34" charset="-120"/>
              </a:rPr>
              <a:t>Este estudio profundiza en los datos de accidentes laborales ocurridos entre 2019 y 2023, ofreciendo un análisis detallado de los factores asociados a estos incidentes. A través de un riguroso análisis descriptivo y técnicas avanzadas de visualización de datos, se han identificado patrones clave y áreas críticas que requieren atención inmediata para prevenir futuros accidentes.</a:t>
            </a:r>
            <a:endParaRPr lang="en-US" sz="1300" dirty="0"/>
          </a:p>
        </p:txBody>
      </p:sp>
      <p:sp>
        <p:nvSpPr>
          <p:cNvPr id="5" name="Text 2"/>
          <p:cNvSpPr/>
          <p:nvPr/>
        </p:nvSpPr>
        <p:spPr>
          <a:xfrm>
            <a:off x="582454" y="5529382"/>
            <a:ext cx="7979093" cy="1064895"/>
          </a:xfrm>
          <a:prstGeom prst="rect">
            <a:avLst/>
          </a:prstGeom>
          <a:noFill/>
          <a:ln/>
        </p:spPr>
        <p:txBody>
          <a:bodyPr wrap="square" lIns="0" tIns="0" rIns="0" bIns="0" rtlCol="0" anchor="t"/>
          <a:lstStyle/>
          <a:p>
            <a:pPr marL="0" indent="0">
              <a:lnSpc>
                <a:spcPts val="2050"/>
              </a:lnSpc>
              <a:buNone/>
            </a:pPr>
            <a:r>
              <a:rPr lang="en-US" sz="1300" dirty="0">
                <a:solidFill>
                  <a:srgbClr val="746558"/>
                </a:solidFill>
                <a:latin typeface="Gelasio" pitchFamily="34" charset="0"/>
                <a:ea typeface="Gelasio" pitchFamily="34" charset="-122"/>
                <a:cs typeface="Gelasio" pitchFamily="34" charset="-120"/>
              </a:rPr>
              <a:t>El objetivo principal es proporcionar a los profesionales de la seguridad laboral, investigadores y responsables de prevención de riesgos una visión integral de la situación actual. Este análisis no solo destaca las tendencias más significativas, sino que también ofrece recomendaciones basadas en evidencia para mejorar las condiciones de seguridad en el entorno laboral español.</a:t>
            </a:r>
            <a:endParaRPr lang="en-US" sz="1300" dirty="0"/>
          </a:p>
        </p:txBody>
      </p:sp>
      <p:sp>
        <p:nvSpPr>
          <p:cNvPr id="6" name="Shape 3"/>
          <p:cNvSpPr/>
          <p:nvPr/>
        </p:nvSpPr>
        <p:spPr>
          <a:xfrm>
            <a:off x="582454" y="6793825"/>
            <a:ext cx="266224" cy="266224"/>
          </a:xfrm>
          <a:prstGeom prst="roundRect">
            <a:avLst>
              <a:gd name="adj" fmla="val 34343581"/>
            </a:avLst>
          </a:prstGeom>
          <a:solidFill>
            <a:srgbClr val="A76C08"/>
          </a:solidFill>
          <a:ln w="7620">
            <a:solidFill>
              <a:srgbClr val="FFFFFF"/>
            </a:solidFill>
            <a:prstDash val="solid"/>
          </a:ln>
        </p:spPr>
      </p:sp>
      <p:sp>
        <p:nvSpPr>
          <p:cNvPr id="7" name="Text 4"/>
          <p:cNvSpPr/>
          <p:nvPr/>
        </p:nvSpPr>
        <p:spPr>
          <a:xfrm>
            <a:off x="651391" y="6878122"/>
            <a:ext cx="128230"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Gelasio Medium" pitchFamily="34" charset="0"/>
                <a:ea typeface="Gelasio Medium" pitchFamily="34" charset="-122"/>
                <a:cs typeface="Gelasio Medium" pitchFamily="34" charset="-120"/>
              </a:rPr>
              <a:t>AP</a:t>
            </a:r>
            <a:endParaRPr lang="en-US" sz="750" dirty="0"/>
          </a:p>
        </p:txBody>
      </p:sp>
      <p:sp>
        <p:nvSpPr>
          <p:cNvPr id="8" name="Text 5"/>
          <p:cNvSpPr/>
          <p:nvPr/>
        </p:nvSpPr>
        <p:spPr>
          <a:xfrm>
            <a:off x="931783" y="6781443"/>
            <a:ext cx="2437448" cy="291108"/>
          </a:xfrm>
          <a:prstGeom prst="rect">
            <a:avLst/>
          </a:prstGeom>
          <a:noFill/>
          <a:ln/>
        </p:spPr>
        <p:txBody>
          <a:bodyPr wrap="none" lIns="0" tIns="0" rIns="0" bIns="0" rtlCol="0" anchor="t"/>
          <a:lstStyle/>
          <a:p>
            <a:pPr marL="0" indent="0" algn="l">
              <a:lnSpc>
                <a:spcPts val="2250"/>
              </a:lnSpc>
              <a:buNone/>
            </a:pPr>
            <a:r>
              <a:rPr lang="en-US" sz="1600" b="1" dirty="0">
                <a:solidFill>
                  <a:srgbClr val="746558"/>
                </a:solidFill>
                <a:latin typeface="Gelasio Bold" pitchFamily="34" charset="0"/>
                <a:ea typeface="Gelasio Bold" pitchFamily="34" charset="-122"/>
                <a:cs typeface="Gelasio Bold" pitchFamily="34" charset="-120"/>
              </a:rPr>
              <a:t>por Asier Beltran Puga</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0198" y="496253"/>
            <a:ext cx="7883604" cy="1125379"/>
          </a:xfrm>
          <a:prstGeom prst="rect">
            <a:avLst/>
          </a:prstGeom>
          <a:noFill/>
          <a:ln/>
        </p:spPr>
        <p:txBody>
          <a:bodyPr wrap="square" lIns="0" tIns="0" rIns="0" bIns="0" rtlCol="0" anchor="t"/>
          <a:lstStyle/>
          <a:p>
            <a:pPr marL="0" indent="0">
              <a:lnSpc>
                <a:spcPts val="4400"/>
              </a:lnSpc>
              <a:buNone/>
            </a:pPr>
            <a:r>
              <a:rPr lang="en-US" sz="3500" dirty="0">
                <a:solidFill>
                  <a:srgbClr val="484237"/>
                </a:solidFill>
                <a:latin typeface="Gelasio Semi Bold" pitchFamily="34" charset="0"/>
                <a:ea typeface="Gelasio Semi Bold" pitchFamily="34" charset="-122"/>
                <a:cs typeface="Gelasio Semi Bold" pitchFamily="34" charset="-120"/>
              </a:rPr>
              <a:t>Evolución Temporal de Accidentes Laborales</a:t>
            </a:r>
            <a:endParaRPr lang="en-US" sz="3500" dirty="0"/>
          </a:p>
        </p:txBody>
      </p:sp>
      <p:sp>
        <p:nvSpPr>
          <p:cNvPr id="4" name="Shape 1"/>
          <p:cNvSpPr/>
          <p:nvPr/>
        </p:nvSpPr>
        <p:spPr>
          <a:xfrm>
            <a:off x="888802" y="1891665"/>
            <a:ext cx="22860" cy="5841682"/>
          </a:xfrm>
          <a:prstGeom prst="roundRect">
            <a:avLst>
              <a:gd name="adj" fmla="val 118158"/>
            </a:avLst>
          </a:prstGeom>
          <a:solidFill>
            <a:srgbClr val="D4CEC3"/>
          </a:solidFill>
          <a:ln/>
        </p:spPr>
      </p:sp>
      <p:sp>
        <p:nvSpPr>
          <p:cNvPr id="5" name="Shape 2"/>
          <p:cNvSpPr/>
          <p:nvPr/>
        </p:nvSpPr>
        <p:spPr>
          <a:xfrm>
            <a:off x="1079897" y="2285286"/>
            <a:ext cx="630198" cy="22860"/>
          </a:xfrm>
          <a:prstGeom prst="roundRect">
            <a:avLst>
              <a:gd name="adj" fmla="val 118158"/>
            </a:avLst>
          </a:prstGeom>
          <a:solidFill>
            <a:srgbClr val="D4CEC3"/>
          </a:solidFill>
          <a:ln/>
        </p:spPr>
      </p:sp>
      <p:sp>
        <p:nvSpPr>
          <p:cNvPr id="6" name="Shape 3"/>
          <p:cNvSpPr/>
          <p:nvPr/>
        </p:nvSpPr>
        <p:spPr>
          <a:xfrm>
            <a:off x="697706" y="2094190"/>
            <a:ext cx="405051" cy="405051"/>
          </a:xfrm>
          <a:prstGeom prst="roundRect">
            <a:avLst>
              <a:gd name="adj" fmla="val 6669"/>
            </a:avLst>
          </a:prstGeom>
          <a:solidFill>
            <a:srgbClr val="EEE8DD"/>
          </a:solidFill>
          <a:ln/>
        </p:spPr>
      </p:sp>
      <p:sp>
        <p:nvSpPr>
          <p:cNvPr id="7" name="Text 4"/>
          <p:cNvSpPr/>
          <p:nvPr/>
        </p:nvSpPr>
        <p:spPr>
          <a:xfrm>
            <a:off x="836533" y="2161580"/>
            <a:ext cx="127397" cy="270153"/>
          </a:xfrm>
          <a:prstGeom prst="rect">
            <a:avLst/>
          </a:prstGeom>
          <a:noFill/>
          <a:ln/>
        </p:spPr>
        <p:txBody>
          <a:bodyPr wrap="none" lIns="0" tIns="0" rIns="0" bIns="0" rtlCol="0" anchor="t"/>
          <a:lstStyle/>
          <a:p>
            <a:pPr marL="0" indent="0" algn="ctr">
              <a:lnSpc>
                <a:spcPts val="2100"/>
              </a:lnSpc>
              <a:buNone/>
            </a:pPr>
            <a:r>
              <a:rPr lang="en-US" sz="2100" dirty="0">
                <a:solidFill>
                  <a:srgbClr val="746558"/>
                </a:solidFill>
                <a:latin typeface="Gelasio Semi Bold" pitchFamily="34" charset="0"/>
                <a:ea typeface="Gelasio Semi Bold" pitchFamily="34" charset="-122"/>
                <a:cs typeface="Gelasio Semi Bold" pitchFamily="34" charset="-120"/>
              </a:rPr>
              <a:t>1</a:t>
            </a:r>
            <a:endParaRPr lang="en-US" sz="2100" dirty="0"/>
          </a:p>
        </p:txBody>
      </p:sp>
      <p:sp>
        <p:nvSpPr>
          <p:cNvPr id="8" name="Text 5"/>
          <p:cNvSpPr/>
          <p:nvPr/>
        </p:nvSpPr>
        <p:spPr>
          <a:xfrm>
            <a:off x="1890593" y="2071688"/>
            <a:ext cx="2250877" cy="281345"/>
          </a:xfrm>
          <a:prstGeom prst="rect">
            <a:avLst/>
          </a:prstGeom>
          <a:noFill/>
          <a:ln/>
        </p:spPr>
        <p:txBody>
          <a:bodyPr wrap="none" lIns="0" tIns="0" rIns="0" bIns="0" rtlCol="0" anchor="t"/>
          <a:lstStyle/>
          <a:p>
            <a:pPr marL="0" indent="0" algn="l">
              <a:lnSpc>
                <a:spcPts val="2200"/>
              </a:lnSpc>
              <a:buNone/>
            </a:pPr>
            <a:r>
              <a:rPr lang="en-US" sz="1750" dirty="0">
                <a:solidFill>
                  <a:srgbClr val="746558"/>
                </a:solidFill>
                <a:latin typeface="Gelasio Semi Bold" pitchFamily="34" charset="0"/>
                <a:ea typeface="Gelasio Semi Bold" pitchFamily="34" charset="-122"/>
                <a:cs typeface="Gelasio Semi Bold" pitchFamily="34" charset="-120"/>
              </a:rPr>
              <a:t>2019: Año Base</a:t>
            </a:r>
            <a:endParaRPr lang="en-US" sz="1750" dirty="0"/>
          </a:p>
        </p:txBody>
      </p:sp>
      <p:sp>
        <p:nvSpPr>
          <p:cNvPr id="9" name="Text 6"/>
          <p:cNvSpPr/>
          <p:nvPr/>
        </p:nvSpPr>
        <p:spPr>
          <a:xfrm>
            <a:off x="1890593" y="2461022"/>
            <a:ext cx="6623209" cy="576024"/>
          </a:xfrm>
          <a:prstGeom prst="rect">
            <a:avLst/>
          </a:prstGeom>
          <a:noFill/>
          <a:ln/>
        </p:spPr>
        <p:txBody>
          <a:bodyPr wrap="square" lIns="0" tIns="0" rIns="0" bIns="0" rtlCol="0" anchor="t"/>
          <a:lstStyle/>
          <a:p>
            <a:pPr marL="0" indent="0" algn="l">
              <a:lnSpc>
                <a:spcPts val="2250"/>
              </a:lnSpc>
              <a:buNone/>
            </a:pPr>
            <a:r>
              <a:rPr lang="en-US" sz="1400" dirty="0">
                <a:solidFill>
                  <a:srgbClr val="746558"/>
                </a:solidFill>
                <a:latin typeface="Gelasio" pitchFamily="34" charset="0"/>
                <a:ea typeface="Gelasio" pitchFamily="34" charset="-122"/>
                <a:cs typeface="Gelasio" pitchFamily="34" charset="-120"/>
              </a:rPr>
              <a:t>Se establece como punto de referencia para el análisis, mostrando las tendencias pre-pandémicas en accidentes laborales.</a:t>
            </a:r>
            <a:endParaRPr lang="en-US" sz="1400" dirty="0"/>
          </a:p>
        </p:txBody>
      </p:sp>
      <p:sp>
        <p:nvSpPr>
          <p:cNvPr id="10" name="Shape 7"/>
          <p:cNvSpPr/>
          <p:nvPr/>
        </p:nvSpPr>
        <p:spPr>
          <a:xfrm>
            <a:off x="1079897" y="3790712"/>
            <a:ext cx="630198" cy="22860"/>
          </a:xfrm>
          <a:prstGeom prst="roundRect">
            <a:avLst>
              <a:gd name="adj" fmla="val 118158"/>
            </a:avLst>
          </a:prstGeom>
          <a:solidFill>
            <a:srgbClr val="D4CEC3"/>
          </a:solidFill>
          <a:ln/>
        </p:spPr>
      </p:sp>
      <p:sp>
        <p:nvSpPr>
          <p:cNvPr id="11" name="Shape 8"/>
          <p:cNvSpPr/>
          <p:nvPr/>
        </p:nvSpPr>
        <p:spPr>
          <a:xfrm>
            <a:off x="697706" y="3599617"/>
            <a:ext cx="405051" cy="405051"/>
          </a:xfrm>
          <a:prstGeom prst="roundRect">
            <a:avLst>
              <a:gd name="adj" fmla="val 6669"/>
            </a:avLst>
          </a:prstGeom>
          <a:solidFill>
            <a:srgbClr val="EEE8DD"/>
          </a:solidFill>
          <a:ln/>
        </p:spPr>
      </p:sp>
      <p:sp>
        <p:nvSpPr>
          <p:cNvPr id="12" name="Text 9"/>
          <p:cNvSpPr/>
          <p:nvPr/>
        </p:nvSpPr>
        <p:spPr>
          <a:xfrm>
            <a:off x="818317" y="3667006"/>
            <a:ext cx="163711" cy="270153"/>
          </a:xfrm>
          <a:prstGeom prst="rect">
            <a:avLst/>
          </a:prstGeom>
          <a:noFill/>
          <a:ln/>
        </p:spPr>
        <p:txBody>
          <a:bodyPr wrap="none" lIns="0" tIns="0" rIns="0" bIns="0" rtlCol="0" anchor="t"/>
          <a:lstStyle/>
          <a:p>
            <a:pPr marL="0" indent="0" algn="ctr">
              <a:lnSpc>
                <a:spcPts val="2100"/>
              </a:lnSpc>
              <a:buNone/>
            </a:pPr>
            <a:r>
              <a:rPr lang="en-US" sz="2100" dirty="0">
                <a:solidFill>
                  <a:srgbClr val="746558"/>
                </a:solidFill>
                <a:latin typeface="Gelasio Semi Bold" pitchFamily="34" charset="0"/>
                <a:ea typeface="Gelasio Semi Bold" pitchFamily="34" charset="-122"/>
                <a:cs typeface="Gelasio Semi Bold" pitchFamily="34" charset="-120"/>
              </a:rPr>
              <a:t>2</a:t>
            </a:r>
            <a:endParaRPr lang="en-US" sz="2100" dirty="0"/>
          </a:p>
        </p:txBody>
      </p:sp>
      <p:sp>
        <p:nvSpPr>
          <p:cNvPr id="13" name="Text 10"/>
          <p:cNvSpPr/>
          <p:nvPr/>
        </p:nvSpPr>
        <p:spPr>
          <a:xfrm>
            <a:off x="1890593" y="3577114"/>
            <a:ext cx="3383637" cy="281345"/>
          </a:xfrm>
          <a:prstGeom prst="rect">
            <a:avLst/>
          </a:prstGeom>
          <a:noFill/>
          <a:ln/>
        </p:spPr>
        <p:txBody>
          <a:bodyPr wrap="none" lIns="0" tIns="0" rIns="0" bIns="0" rtlCol="0" anchor="t"/>
          <a:lstStyle/>
          <a:p>
            <a:pPr marL="0" indent="0" algn="l">
              <a:lnSpc>
                <a:spcPts val="2200"/>
              </a:lnSpc>
              <a:buNone/>
            </a:pPr>
            <a:r>
              <a:rPr lang="en-US" sz="1750" dirty="0">
                <a:solidFill>
                  <a:srgbClr val="746558"/>
                </a:solidFill>
                <a:latin typeface="Gelasio Semi Bold" pitchFamily="34" charset="0"/>
                <a:ea typeface="Gelasio Semi Bold" pitchFamily="34" charset="-122"/>
                <a:cs typeface="Gelasio Semi Bold" pitchFamily="34" charset="-120"/>
              </a:rPr>
              <a:t>2020: Impacto de la Pandemia</a:t>
            </a:r>
            <a:endParaRPr lang="en-US" sz="1750" dirty="0"/>
          </a:p>
        </p:txBody>
      </p:sp>
      <p:sp>
        <p:nvSpPr>
          <p:cNvPr id="14" name="Text 11"/>
          <p:cNvSpPr/>
          <p:nvPr/>
        </p:nvSpPr>
        <p:spPr>
          <a:xfrm>
            <a:off x="1890593" y="3966448"/>
            <a:ext cx="6623209" cy="576024"/>
          </a:xfrm>
          <a:prstGeom prst="rect">
            <a:avLst/>
          </a:prstGeom>
          <a:noFill/>
          <a:ln/>
        </p:spPr>
        <p:txBody>
          <a:bodyPr wrap="square" lIns="0" tIns="0" rIns="0" bIns="0" rtlCol="0" anchor="t"/>
          <a:lstStyle/>
          <a:p>
            <a:pPr marL="0" indent="0" algn="l">
              <a:lnSpc>
                <a:spcPts val="2250"/>
              </a:lnSpc>
              <a:buNone/>
            </a:pPr>
            <a:r>
              <a:rPr lang="en-US" sz="1400" dirty="0">
                <a:solidFill>
                  <a:srgbClr val="746558"/>
                </a:solidFill>
                <a:latin typeface="Gelasio" pitchFamily="34" charset="0"/>
                <a:ea typeface="Gelasio" pitchFamily="34" charset="-122"/>
                <a:cs typeface="Gelasio" pitchFamily="34" charset="-120"/>
              </a:rPr>
              <a:t>Se observa una disminución significativa en el número de accidentes, probablemente debido a las restricciones y al aumento del teletrabajo.</a:t>
            </a:r>
            <a:endParaRPr lang="en-US" sz="1400" dirty="0"/>
          </a:p>
        </p:txBody>
      </p:sp>
      <p:sp>
        <p:nvSpPr>
          <p:cNvPr id="15" name="Shape 12"/>
          <p:cNvSpPr/>
          <p:nvPr/>
        </p:nvSpPr>
        <p:spPr>
          <a:xfrm>
            <a:off x="1079897" y="5296138"/>
            <a:ext cx="630198" cy="22860"/>
          </a:xfrm>
          <a:prstGeom prst="roundRect">
            <a:avLst>
              <a:gd name="adj" fmla="val 118158"/>
            </a:avLst>
          </a:prstGeom>
          <a:solidFill>
            <a:srgbClr val="D4CEC3"/>
          </a:solidFill>
          <a:ln/>
        </p:spPr>
      </p:sp>
      <p:sp>
        <p:nvSpPr>
          <p:cNvPr id="16" name="Shape 13"/>
          <p:cNvSpPr/>
          <p:nvPr/>
        </p:nvSpPr>
        <p:spPr>
          <a:xfrm>
            <a:off x="697706" y="5105043"/>
            <a:ext cx="405051" cy="405051"/>
          </a:xfrm>
          <a:prstGeom prst="roundRect">
            <a:avLst>
              <a:gd name="adj" fmla="val 6669"/>
            </a:avLst>
          </a:prstGeom>
          <a:solidFill>
            <a:srgbClr val="EEE8DD"/>
          </a:solidFill>
          <a:ln/>
        </p:spPr>
      </p:sp>
      <p:sp>
        <p:nvSpPr>
          <p:cNvPr id="17" name="Text 14"/>
          <p:cNvSpPr/>
          <p:nvPr/>
        </p:nvSpPr>
        <p:spPr>
          <a:xfrm>
            <a:off x="818793" y="5172432"/>
            <a:ext cx="162758" cy="270153"/>
          </a:xfrm>
          <a:prstGeom prst="rect">
            <a:avLst/>
          </a:prstGeom>
          <a:noFill/>
          <a:ln/>
        </p:spPr>
        <p:txBody>
          <a:bodyPr wrap="none" lIns="0" tIns="0" rIns="0" bIns="0" rtlCol="0" anchor="t"/>
          <a:lstStyle/>
          <a:p>
            <a:pPr marL="0" indent="0" algn="ctr">
              <a:lnSpc>
                <a:spcPts val="2100"/>
              </a:lnSpc>
              <a:buNone/>
            </a:pPr>
            <a:r>
              <a:rPr lang="en-US" sz="2100" dirty="0">
                <a:solidFill>
                  <a:srgbClr val="746558"/>
                </a:solidFill>
                <a:latin typeface="Gelasio Semi Bold" pitchFamily="34" charset="0"/>
                <a:ea typeface="Gelasio Semi Bold" pitchFamily="34" charset="-122"/>
                <a:cs typeface="Gelasio Semi Bold" pitchFamily="34" charset="-120"/>
              </a:rPr>
              <a:t>3</a:t>
            </a:r>
            <a:endParaRPr lang="en-US" sz="2100" dirty="0"/>
          </a:p>
        </p:txBody>
      </p:sp>
      <p:sp>
        <p:nvSpPr>
          <p:cNvPr id="18" name="Text 15"/>
          <p:cNvSpPr/>
          <p:nvPr/>
        </p:nvSpPr>
        <p:spPr>
          <a:xfrm>
            <a:off x="1890593" y="5082540"/>
            <a:ext cx="3800475" cy="281345"/>
          </a:xfrm>
          <a:prstGeom prst="rect">
            <a:avLst/>
          </a:prstGeom>
          <a:noFill/>
          <a:ln/>
        </p:spPr>
        <p:txBody>
          <a:bodyPr wrap="none" lIns="0" tIns="0" rIns="0" bIns="0" rtlCol="0" anchor="t"/>
          <a:lstStyle/>
          <a:p>
            <a:pPr marL="0" indent="0" algn="l">
              <a:lnSpc>
                <a:spcPts val="2200"/>
              </a:lnSpc>
              <a:buNone/>
            </a:pPr>
            <a:r>
              <a:rPr lang="en-US" sz="1750" dirty="0">
                <a:solidFill>
                  <a:srgbClr val="746558"/>
                </a:solidFill>
                <a:latin typeface="Gelasio Semi Bold" pitchFamily="34" charset="0"/>
                <a:ea typeface="Gelasio Semi Bold" pitchFamily="34" charset="-122"/>
                <a:cs typeface="Gelasio Semi Bold" pitchFamily="34" charset="-120"/>
              </a:rPr>
              <a:t>2021-2022: Recuperación Gradual</a:t>
            </a:r>
            <a:endParaRPr lang="en-US" sz="1750" dirty="0"/>
          </a:p>
        </p:txBody>
      </p:sp>
      <p:sp>
        <p:nvSpPr>
          <p:cNvPr id="19" name="Text 16"/>
          <p:cNvSpPr/>
          <p:nvPr/>
        </p:nvSpPr>
        <p:spPr>
          <a:xfrm>
            <a:off x="1890593" y="5471874"/>
            <a:ext cx="6623209" cy="576024"/>
          </a:xfrm>
          <a:prstGeom prst="rect">
            <a:avLst/>
          </a:prstGeom>
          <a:noFill/>
          <a:ln/>
        </p:spPr>
        <p:txBody>
          <a:bodyPr wrap="square" lIns="0" tIns="0" rIns="0" bIns="0" rtlCol="0" anchor="t"/>
          <a:lstStyle/>
          <a:p>
            <a:pPr marL="0" indent="0" algn="l">
              <a:lnSpc>
                <a:spcPts val="2250"/>
              </a:lnSpc>
              <a:buNone/>
            </a:pPr>
            <a:r>
              <a:rPr lang="en-US" sz="1400" dirty="0">
                <a:solidFill>
                  <a:srgbClr val="746558"/>
                </a:solidFill>
                <a:latin typeface="Gelasio" pitchFamily="34" charset="0"/>
                <a:ea typeface="Gelasio" pitchFamily="34" charset="-122"/>
                <a:cs typeface="Gelasio" pitchFamily="34" charset="-120"/>
              </a:rPr>
              <a:t>Con la reactivación económica, se nota un incremento en los accidentes, aunque sin alcanzar los niveles pre-pandémicos.</a:t>
            </a:r>
            <a:endParaRPr lang="en-US" sz="1400" dirty="0"/>
          </a:p>
        </p:txBody>
      </p:sp>
      <p:sp>
        <p:nvSpPr>
          <p:cNvPr id="20" name="Shape 17"/>
          <p:cNvSpPr/>
          <p:nvPr/>
        </p:nvSpPr>
        <p:spPr>
          <a:xfrm>
            <a:off x="1079897" y="6801564"/>
            <a:ext cx="630198" cy="22860"/>
          </a:xfrm>
          <a:prstGeom prst="roundRect">
            <a:avLst>
              <a:gd name="adj" fmla="val 118158"/>
            </a:avLst>
          </a:prstGeom>
          <a:solidFill>
            <a:srgbClr val="D4CEC3"/>
          </a:solidFill>
          <a:ln/>
        </p:spPr>
      </p:sp>
      <p:sp>
        <p:nvSpPr>
          <p:cNvPr id="21" name="Shape 18"/>
          <p:cNvSpPr/>
          <p:nvPr/>
        </p:nvSpPr>
        <p:spPr>
          <a:xfrm>
            <a:off x="697706" y="6610469"/>
            <a:ext cx="405051" cy="405051"/>
          </a:xfrm>
          <a:prstGeom prst="roundRect">
            <a:avLst>
              <a:gd name="adj" fmla="val 6669"/>
            </a:avLst>
          </a:prstGeom>
          <a:solidFill>
            <a:srgbClr val="EEE8DD"/>
          </a:solidFill>
          <a:ln/>
        </p:spPr>
      </p:sp>
      <p:sp>
        <p:nvSpPr>
          <p:cNvPr id="22" name="Text 19"/>
          <p:cNvSpPr/>
          <p:nvPr/>
        </p:nvSpPr>
        <p:spPr>
          <a:xfrm>
            <a:off x="815935" y="6677858"/>
            <a:ext cx="168473" cy="270153"/>
          </a:xfrm>
          <a:prstGeom prst="rect">
            <a:avLst/>
          </a:prstGeom>
          <a:noFill/>
          <a:ln/>
        </p:spPr>
        <p:txBody>
          <a:bodyPr wrap="none" lIns="0" tIns="0" rIns="0" bIns="0" rtlCol="0" anchor="t"/>
          <a:lstStyle/>
          <a:p>
            <a:pPr marL="0" indent="0" algn="ctr">
              <a:lnSpc>
                <a:spcPts val="2100"/>
              </a:lnSpc>
              <a:buNone/>
            </a:pPr>
            <a:r>
              <a:rPr lang="en-US" sz="2100" dirty="0">
                <a:solidFill>
                  <a:srgbClr val="746558"/>
                </a:solidFill>
                <a:latin typeface="Gelasio Semi Bold" pitchFamily="34" charset="0"/>
                <a:ea typeface="Gelasio Semi Bold" pitchFamily="34" charset="-122"/>
                <a:cs typeface="Gelasio Semi Bold" pitchFamily="34" charset="-120"/>
              </a:rPr>
              <a:t>4</a:t>
            </a:r>
            <a:endParaRPr lang="en-US" sz="2100" dirty="0"/>
          </a:p>
        </p:txBody>
      </p:sp>
      <p:sp>
        <p:nvSpPr>
          <p:cNvPr id="23" name="Text 20"/>
          <p:cNvSpPr/>
          <p:nvPr/>
        </p:nvSpPr>
        <p:spPr>
          <a:xfrm>
            <a:off x="1890593" y="6587966"/>
            <a:ext cx="2955846" cy="281345"/>
          </a:xfrm>
          <a:prstGeom prst="rect">
            <a:avLst/>
          </a:prstGeom>
          <a:noFill/>
          <a:ln/>
        </p:spPr>
        <p:txBody>
          <a:bodyPr wrap="none" lIns="0" tIns="0" rIns="0" bIns="0" rtlCol="0" anchor="t"/>
          <a:lstStyle/>
          <a:p>
            <a:pPr marL="0" indent="0" algn="l">
              <a:lnSpc>
                <a:spcPts val="2200"/>
              </a:lnSpc>
              <a:buNone/>
            </a:pPr>
            <a:r>
              <a:rPr lang="en-US" sz="1750" dirty="0">
                <a:solidFill>
                  <a:srgbClr val="746558"/>
                </a:solidFill>
                <a:latin typeface="Gelasio Semi Bold" pitchFamily="34" charset="0"/>
                <a:ea typeface="Gelasio Semi Bold" pitchFamily="34" charset="-122"/>
                <a:cs typeface="Gelasio Semi Bold" pitchFamily="34" charset="-120"/>
              </a:rPr>
              <a:t>2023: Tendencias Actuales</a:t>
            </a:r>
            <a:endParaRPr lang="en-US" sz="1750" dirty="0"/>
          </a:p>
        </p:txBody>
      </p:sp>
      <p:sp>
        <p:nvSpPr>
          <p:cNvPr id="24" name="Text 21"/>
          <p:cNvSpPr/>
          <p:nvPr/>
        </p:nvSpPr>
        <p:spPr>
          <a:xfrm>
            <a:off x="1890593" y="6977301"/>
            <a:ext cx="6623209" cy="576024"/>
          </a:xfrm>
          <a:prstGeom prst="rect">
            <a:avLst/>
          </a:prstGeom>
          <a:noFill/>
          <a:ln/>
        </p:spPr>
        <p:txBody>
          <a:bodyPr wrap="square" lIns="0" tIns="0" rIns="0" bIns="0" rtlCol="0" anchor="t"/>
          <a:lstStyle/>
          <a:p>
            <a:pPr marL="0" indent="0" algn="l">
              <a:lnSpc>
                <a:spcPts val="2250"/>
              </a:lnSpc>
              <a:buNone/>
            </a:pPr>
            <a:r>
              <a:rPr lang="en-US" sz="1400" dirty="0">
                <a:solidFill>
                  <a:srgbClr val="746558"/>
                </a:solidFill>
                <a:latin typeface="Gelasio" pitchFamily="34" charset="0"/>
                <a:ea typeface="Gelasio" pitchFamily="34" charset="-122"/>
                <a:cs typeface="Gelasio" pitchFamily="34" charset="-120"/>
              </a:rPr>
              <a:t>Se analiza la situación más reciente, identificando nuevos patrones o la persistencia de tendencias anteriores en la seguridad laboral.</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51253"/>
            <a:ext cx="12862203"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Análisis Demográfico de Accidentes Laborales</a:t>
            </a:r>
            <a:endParaRPr lang="en-US" sz="4450" dirty="0"/>
          </a:p>
        </p:txBody>
      </p:sp>
      <p:sp>
        <p:nvSpPr>
          <p:cNvPr id="3" name="Text 1"/>
          <p:cNvSpPr/>
          <p:nvPr/>
        </p:nvSpPr>
        <p:spPr>
          <a:xfrm>
            <a:off x="793790" y="2727008"/>
            <a:ext cx="3109674"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Distribución por Edad</a:t>
            </a:r>
            <a:endParaRPr lang="en-US" sz="2200" dirty="0"/>
          </a:p>
        </p:txBody>
      </p:sp>
      <p:sp>
        <p:nvSpPr>
          <p:cNvPr id="4" name="Text 2"/>
          <p:cNvSpPr/>
          <p:nvPr/>
        </p:nvSpPr>
        <p:spPr>
          <a:xfrm>
            <a:off x="793790" y="3308152"/>
            <a:ext cx="3978116" cy="290322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Los datos revelan una concentración significativa de accidentes en el grupo de edad de 25 a 44 años, que corresponde al segmento más amplio de la población activa. Este grupo enfrenta mayores riesgos debido a su exposición prolongada y la naturaleza de sus tareas laborales.</a:t>
            </a:r>
            <a:endParaRPr lang="en-US" sz="1750" dirty="0"/>
          </a:p>
        </p:txBody>
      </p:sp>
      <p:sp>
        <p:nvSpPr>
          <p:cNvPr id="5" name="Text 3"/>
          <p:cNvSpPr/>
          <p:nvPr/>
        </p:nvSpPr>
        <p:spPr>
          <a:xfrm>
            <a:off x="5332928" y="272700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Análisis por Género</a:t>
            </a:r>
            <a:endParaRPr lang="en-US" sz="2200" dirty="0"/>
          </a:p>
        </p:txBody>
      </p:sp>
      <p:sp>
        <p:nvSpPr>
          <p:cNvPr id="6" name="Text 4"/>
          <p:cNvSpPr/>
          <p:nvPr/>
        </p:nvSpPr>
        <p:spPr>
          <a:xfrm>
            <a:off x="5332928" y="3308152"/>
            <a:ext cx="3978116" cy="3266123"/>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Se observa una mayor incidencia de accidentes entre los hombres, lo cual puede atribuirse a su mayor presencia en sectores de alto riesgo como la construcción y la industria manufacturera. Sin embargo, es crucial no subestimar los riesgos específicos que enfrentan las mujeres en el ámbito laboral.</a:t>
            </a:r>
            <a:endParaRPr lang="en-US" sz="1750" dirty="0"/>
          </a:p>
        </p:txBody>
      </p:sp>
      <p:sp>
        <p:nvSpPr>
          <p:cNvPr id="7" name="Text 5"/>
          <p:cNvSpPr/>
          <p:nvPr/>
        </p:nvSpPr>
        <p:spPr>
          <a:xfrm>
            <a:off x="9872067" y="272700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Implicaciones</a:t>
            </a:r>
            <a:endParaRPr lang="en-US" sz="2200" dirty="0"/>
          </a:p>
        </p:txBody>
      </p:sp>
      <p:sp>
        <p:nvSpPr>
          <p:cNvPr id="8" name="Text 6"/>
          <p:cNvSpPr/>
          <p:nvPr/>
        </p:nvSpPr>
        <p:spPr>
          <a:xfrm>
            <a:off x="9872067" y="3308152"/>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Estos hallazgos subrayan la necesidad de programas de prevención específicos por edad y género, considerando las características únicas de cada grupo demográfico en el entorno laboral.</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60108"/>
            <a:ext cx="9013508"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Tipos de Lesiones Más Comunes</a:t>
            </a:r>
            <a:endParaRPr lang="en-US" sz="4450" dirty="0"/>
          </a:p>
        </p:txBody>
      </p:sp>
      <p:sp>
        <p:nvSpPr>
          <p:cNvPr id="3" name="Shape 1"/>
          <p:cNvSpPr/>
          <p:nvPr/>
        </p:nvSpPr>
        <p:spPr>
          <a:xfrm>
            <a:off x="793790" y="2277666"/>
            <a:ext cx="510302" cy="510302"/>
          </a:xfrm>
          <a:prstGeom prst="roundRect">
            <a:avLst>
              <a:gd name="adj" fmla="val 6667"/>
            </a:avLst>
          </a:prstGeom>
          <a:solidFill>
            <a:srgbClr val="EEE8DD"/>
          </a:solidFill>
          <a:ln/>
        </p:spPr>
      </p:sp>
      <p:sp>
        <p:nvSpPr>
          <p:cNvPr id="4" name="Text 2"/>
          <p:cNvSpPr/>
          <p:nvPr/>
        </p:nvSpPr>
        <p:spPr>
          <a:xfrm>
            <a:off x="968693" y="2362676"/>
            <a:ext cx="160496" cy="34028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1</a:t>
            </a:r>
            <a:endParaRPr lang="en-US" sz="2650" dirty="0"/>
          </a:p>
        </p:txBody>
      </p:sp>
      <p:sp>
        <p:nvSpPr>
          <p:cNvPr id="5" name="Text 3"/>
          <p:cNvSpPr/>
          <p:nvPr/>
        </p:nvSpPr>
        <p:spPr>
          <a:xfrm>
            <a:off x="1530906" y="2277666"/>
            <a:ext cx="3860006"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Lesiones por Sobreesfuerzo</a:t>
            </a:r>
            <a:endParaRPr lang="en-US" sz="2200" dirty="0"/>
          </a:p>
        </p:txBody>
      </p:sp>
      <p:sp>
        <p:nvSpPr>
          <p:cNvPr id="6" name="Text 4"/>
          <p:cNvSpPr/>
          <p:nvPr/>
        </p:nvSpPr>
        <p:spPr>
          <a:xfrm>
            <a:off x="1530906" y="2768084"/>
            <a:ext cx="5670947" cy="1814513"/>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Representan un porcentaje significativo de los accidentes, indicando la necesidad de mejorar las prácticas ergonómicas y la formación en manejo de cargas. Estas lesiones pueden tener efectos a largo plazo en la salud de los trabajadores y la productividad.</a:t>
            </a:r>
            <a:endParaRPr lang="en-US" sz="1750" dirty="0"/>
          </a:p>
        </p:txBody>
      </p:sp>
      <p:sp>
        <p:nvSpPr>
          <p:cNvPr id="7" name="Shape 5"/>
          <p:cNvSpPr/>
          <p:nvPr/>
        </p:nvSpPr>
        <p:spPr>
          <a:xfrm>
            <a:off x="7428667" y="2277666"/>
            <a:ext cx="510302" cy="510302"/>
          </a:xfrm>
          <a:prstGeom prst="roundRect">
            <a:avLst>
              <a:gd name="adj" fmla="val 6667"/>
            </a:avLst>
          </a:prstGeom>
          <a:solidFill>
            <a:srgbClr val="EEE8DD"/>
          </a:solidFill>
          <a:ln/>
        </p:spPr>
      </p:sp>
      <p:sp>
        <p:nvSpPr>
          <p:cNvPr id="8" name="Text 6"/>
          <p:cNvSpPr/>
          <p:nvPr/>
        </p:nvSpPr>
        <p:spPr>
          <a:xfrm>
            <a:off x="7580709" y="2362676"/>
            <a:ext cx="206216" cy="34028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2</a:t>
            </a:r>
            <a:endParaRPr lang="en-US" sz="2650" dirty="0"/>
          </a:p>
        </p:txBody>
      </p:sp>
      <p:sp>
        <p:nvSpPr>
          <p:cNvPr id="9" name="Text 7"/>
          <p:cNvSpPr/>
          <p:nvPr/>
        </p:nvSpPr>
        <p:spPr>
          <a:xfrm>
            <a:off x="8165783" y="22776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Caídas y Resbalones</a:t>
            </a:r>
            <a:endParaRPr lang="en-US" sz="2200" dirty="0"/>
          </a:p>
        </p:txBody>
      </p:sp>
      <p:sp>
        <p:nvSpPr>
          <p:cNvPr id="10" name="Text 8"/>
          <p:cNvSpPr/>
          <p:nvPr/>
        </p:nvSpPr>
        <p:spPr>
          <a:xfrm>
            <a:off x="8165783" y="2768084"/>
            <a:ext cx="5670947" cy="1814513"/>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Constituyen otra categoría importante, especialmente en sectores como la construcción y servicios. La implementación de medidas preventivas, como superficies antideslizantes y protocolos de trabajo en altura, es crucial para reducir estos incidentes.</a:t>
            </a:r>
            <a:endParaRPr lang="en-US" sz="1750" dirty="0"/>
          </a:p>
        </p:txBody>
      </p:sp>
      <p:sp>
        <p:nvSpPr>
          <p:cNvPr id="11" name="Shape 9"/>
          <p:cNvSpPr/>
          <p:nvPr/>
        </p:nvSpPr>
        <p:spPr>
          <a:xfrm>
            <a:off x="793790" y="5064562"/>
            <a:ext cx="510302" cy="510302"/>
          </a:xfrm>
          <a:prstGeom prst="roundRect">
            <a:avLst>
              <a:gd name="adj" fmla="val 6667"/>
            </a:avLst>
          </a:prstGeom>
          <a:solidFill>
            <a:srgbClr val="EEE8DD"/>
          </a:solidFill>
          <a:ln/>
        </p:spPr>
      </p:sp>
      <p:sp>
        <p:nvSpPr>
          <p:cNvPr id="12" name="Text 10"/>
          <p:cNvSpPr/>
          <p:nvPr/>
        </p:nvSpPr>
        <p:spPr>
          <a:xfrm>
            <a:off x="946428" y="5149572"/>
            <a:ext cx="205026" cy="34028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3</a:t>
            </a:r>
            <a:endParaRPr lang="en-US" sz="2650" dirty="0"/>
          </a:p>
        </p:txBody>
      </p:sp>
      <p:sp>
        <p:nvSpPr>
          <p:cNvPr id="13" name="Text 11"/>
          <p:cNvSpPr/>
          <p:nvPr/>
        </p:nvSpPr>
        <p:spPr>
          <a:xfrm>
            <a:off x="1530906" y="5064562"/>
            <a:ext cx="2932867"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Cortes y Contusiones</a:t>
            </a:r>
            <a:endParaRPr lang="en-US" sz="2200" dirty="0"/>
          </a:p>
        </p:txBody>
      </p:sp>
      <p:sp>
        <p:nvSpPr>
          <p:cNvPr id="14" name="Text 12"/>
          <p:cNvSpPr/>
          <p:nvPr/>
        </p:nvSpPr>
        <p:spPr>
          <a:xfrm>
            <a:off x="1530906" y="5554980"/>
            <a:ext cx="5670947"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Frecuentes en entornos industriales y de manufactura, estas lesiones subrayan la importancia del uso adecuado de equipos de protección personal y la necesidad de mantener un ambiente de trabajo ordenado y seguro.</a:t>
            </a:r>
            <a:endParaRPr lang="en-US" sz="1750" dirty="0"/>
          </a:p>
        </p:txBody>
      </p:sp>
      <p:sp>
        <p:nvSpPr>
          <p:cNvPr id="15" name="Shape 13"/>
          <p:cNvSpPr/>
          <p:nvPr/>
        </p:nvSpPr>
        <p:spPr>
          <a:xfrm>
            <a:off x="7428667" y="5064562"/>
            <a:ext cx="510302" cy="510302"/>
          </a:xfrm>
          <a:prstGeom prst="roundRect">
            <a:avLst>
              <a:gd name="adj" fmla="val 6667"/>
            </a:avLst>
          </a:prstGeom>
          <a:solidFill>
            <a:srgbClr val="EEE8DD"/>
          </a:solidFill>
          <a:ln/>
        </p:spPr>
      </p:sp>
      <p:sp>
        <p:nvSpPr>
          <p:cNvPr id="16" name="Text 14"/>
          <p:cNvSpPr/>
          <p:nvPr/>
        </p:nvSpPr>
        <p:spPr>
          <a:xfrm>
            <a:off x="7577733" y="5149572"/>
            <a:ext cx="212169" cy="34028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4</a:t>
            </a:r>
            <a:endParaRPr lang="en-US" sz="2650" dirty="0"/>
          </a:p>
        </p:txBody>
      </p:sp>
      <p:sp>
        <p:nvSpPr>
          <p:cNvPr id="17" name="Text 15"/>
          <p:cNvSpPr/>
          <p:nvPr/>
        </p:nvSpPr>
        <p:spPr>
          <a:xfrm>
            <a:off x="8165783" y="5064562"/>
            <a:ext cx="4240887"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Lesiones por Estrés Repetitivo</a:t>
            </a:r>
            <a:endParaRPr lang="en-US" sz="2200" dirty="0"/>
          </a:p>
        </p:txBody>
      </p:sp>
      <p:sp>
        <p:nvSpPr>
          <p:cNvPr id="18" name="Text 16"/>
          <p:cNvSpPr/>
          <p:nvPr/>
        </p:nvSpPr>
        <p:spPr>
          <a:xfrm>
            <a:off x="8165783" y="5554980"/>
            <a:ext cx="5670947" cy="1814513"/>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Aunque menos visibles, estas lesiones están en aumento, especialmente en trabajos de oficina y sectores tecnológicos. La ergonomía y las pausas activas son fundamentales para prevenir estos problemas a largo plazo.</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3294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Sectores Económicos con Mayor Incidencia</a:t>
            </a:r>
            <a:endParaRPr lang="en-US" sz="4450" dirty="0"/>
          </a:p>
        </p:txBody>
      </p:sp>
      <p:sp>
        <p:nvSpPr>
          <p:cNvPr id="4" name="Shape 1"/>
          <p:cNvSpPr/>
          <p:nvPr/>
        </p:nvSpPr>
        <p:spPr>
          <a:xfrm>
            <a:off x="793790" y="2490668"/>
            <a:ext cx="7556421" cy="5005864"/>
          </a:xfrm>
          <a:prstGeom prst="roundRect">
            <a:avLst>
              <a:gd name="adj" fmla="val 680"/>
            </a:avLst>
          </a:prstGeom>
          <a:noFill/>
          <a:ln w="7620">
            <a:solidFill>
              <a:srgbClr val="000000">
                <a:alpha val="8000"/>
              </a:srgbClr>
            </a:solidFill>
            <a:prstDash val="solid"/>
          </a:ln>
        </p:spPr>
      </p:sp>
      <p:sp>
        <p:nvSpPr>
          <p:cNvPr id="5" name="Shape 2"/>
          <p:cNvSpPr/>
          <p:nvPr/>
        </p:nvSpPr>
        <p:spPr>
          <a:xfrm>
            <a:off x="801410" y="2498288"/>
            <a:ext cx="7540347" cy="1013222"/>
          </a:xfrm>
          <a:prstGeom prst="rect">
            <a:avLst/>
          </a:prstGeom>
          <a:solidFill>
            <a:srgbClr val="FFFFFF">
              <a:alpha val="4000"/>
            </a:srgbClr>
          </a:solidFill>
          <a:ln/>
        </p:spPr>
      </p:sp>
      <p:sp>
        <p:nvSpPr>
          <p:cNvPr id="6" name="Text 3"/>
          <p:cNvSpPr/>
          <p:nvPr/>
        </p:nvSpPr>
        <p:spPr>
          <a:xfrm>
            <a:off x="1029057" y="2641997"/>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Sector</a:t>
            </a:r>
            <a:endParaRPr lang="en-US" sz="1750" dirty="0"/>
          </a:p>
        </p:txBody>
      </p:sp>
      <p:sp>
        <p:nvSpPr>
          <p:cNvPr id="7" name="Text 4"/>
          <p:cNvSpPr/>
          <p:nvPr/>
        </p:nvSpPr>
        <p:spPr>
          <a:xfrm>
            <a:off x="3546038" y="2641997"/>
            <a:ext cx="2051923" cy="72580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Índice de Accidentes</a:t>
            </a:r>
            <a:endParaRPr lang="en-US" sz="1750" dirty="0"/>
          </a:p>
        </p:txBody>
      </p:sp>
      <p:sp>
        <p:nvSpPr>
          <p:cNvPr id="8" name="Text 5"/>
          <p:cNvSpPr/>
          <p:nvPr/>
        </p:nvSpPr>
        <p:spPr>
          <a:xfrm>
            <a:off x="6059210" y="2641997"/>
            <a:ext cx="2055733" cy="72580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Gravedad Predominante</a:t>
            </a:r>
            <a:endParaRPr lang="en-US" sz="1750" dirty="0"/>
          </a:p>
        </p:txBody>
      </p:sp>
      <p:sp>
        <p:nvSpPr>
          <p:cNvPr id="9" name="Shape 6"/>
          <p:cNvSpPr/>
          <p:nvPr/>
        </p:nvSpPr>
        <p:spPr>
          <a:xfrm>
            <a:off x="801410" y="3511510"/>
            <a:ext cx="7540347" cy="650319"/>
          </a:xfrm>
          <a:prstGeom prst="rect">
            <a:avLst/>
          </a:prstGeom>
          <a:solidFill>
            <a:srgbClr val="000000">
              <a:alpha val="4000"/>
            </a:srgbClr>
          </a:solidFill>
          <a:ln/>
        </p:spPr>
      </p:sp>
      <p:sp>
        <p:nvSpPr>
          <p:cNvPr id="10" name="Text 7"/>
          <p:cNvSpPr/>
          <p:nvPr/>
        </p:nvSpPr>
        <p:spPr>
          <a:xfrm>
            <a:off x="1029057" y="3655219"/>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Construcción</a:t>
            </a:r>
            <a:endParaRPr lang="en-US" sz="1750" dirty="0"/>
          </a:p>
        </p:txBody>
      </p:sp>
      <p:sp>
        <p:nvSpPr>
          <p:cNvPr id="11" name="Text 8"/>
          <p:cNvSpPr/>
          <p:nvPr/>
        </p:nvSpPr>
        <p:spPr>
          <a:xfrm>
            <a:off x="3546038" y="3655219"/>
            <a:ext cx="205192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Alto</a:t>
            </a:r>
            <a:endParaRPr lang="en-US" sz="1750" dirty="0"/>
          </a:p>
        </p:txBody>
      </p:sp>
      <p:sp>
        <p:nvSpPr>
          <p:cNvPr id="12" name="Text 9"/>
          <p:cNvSpPr/>
          <p:nvPr/>
        </p:nvSpPr>
        <p:spPr>
          <a:xfrm>
            <a:off x="6059210" y="3655219"/>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Graves y Mortales</a:t>
            </a:r>
            <a:endParaRPr lang="en-US" sz="1750" dirty="0"/>
          </a:p>
        </p:txBody>
      </p:sp>
      <p:sp>
        <p:nvSpPr>
          <p:cNvPr id="13" name="Shape 10"/>
          <p:cNvSpPr/>
          <p:nvPr/>
        </p:nvSpPr>
        <p:spPr>
          <a:xfrm>
            <a:off x="801410" y="4161830"/>
            <a:ext cx="7540347" cy="1013222"/>
          </a:xfrm>
          <a:prstGeom prst="rect">
            <a:avLst/>
          </a:prstGeom>
          <a:solidFill>
            <a:srgbClr val="FFFFFF">
              <a:alpha val="4000"/>
            </a:srgbClr>
          </a:solidFill>
          <a:ln/>
        </p:spPr>
      </p:sp>
      <p:sp>
        <p:nvSpPr>
          <p:cNvPr id="14" name="Text 11"/>
          <p:cNvSpPr/>
          <p:nvPr/>
        </p:nvSpPr>
        <p:spPr>
          <a:xfrm>
            <a:off x="1029057" y="4305538"/>
            <a:ext cx="2055733" cy="72580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Industria Manufacturera</a:t>
            </a:r>
            <a:endParaRPr lang="en-US" sz="1750" dirty="0"/>
          </a:p>
        </p:txBody>
      </p:sp>
      <p:sp>
        <p:nvSpPr>
          <p:cNvPr id="15" name="Text 12"/>
          <p:cNvSpPr/>
          <p:nvPr/>
        </p:nvSpPr>
        <p:spPr>
          <a:xfrm>
            <a:off x="3546038" y="4305538"/>
            <a:ext cx="205192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Alto</a:t>
            </a:r>
            <a:endParaRPr lang="en-US" sz="1750" dirty="0"/>
          </a:p>
        </p:txBody>
      </p:sp>
      <p:sp>
        <p:nvSpPr>
          <p:cNvPr id="16" name="Text 13"/>
          <p:cNvSpPr/>
          <p:nvPr/>
        </p:nvSpPr>
        <p:spPr>
          <a:xfrm>
            <a:off x="6059210" y="4305538"/>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Leves y Moderados</a:t>
            </a:r>
            <a:endParaRPr lang="en-US" sz="1750" dirty="0"/>
          </a:p>
        </p:txBody>
      </p:sp>
      <p:sp>
        <p:nvSpPr>
          <p:cNvPr id="17" name="Shape 14"/>
          <p:cNvSpPr/>
          <p:nvPr/>
        </p:nvSpPr>
        <p:spPr>
          <a:xfrm>
            <a:off x="801410" y="5175052"/>
            <a:ext cx="7540347" cy="1013222"/>
          </a:xfrm>
          <a:prstGeom prst="rect">
            <a:avLst/>
          </a:prstGeom>
          <a:solidFill>
            <a:srgbClr val="000000">
              <a:alpha val="4000"/>
            </a:srgbClr>
          </a:solidFill>
          <a:ln/>
        </p:spPr>
      </p:sp>
      <p:sp>
        <p:nvSpPr>
          <p:cNvPr id="18" name="Text 15"/>
          <p:cNvSpPr/>
          <p:nvPr/>
        </p:nvSpPr>
        <p:spPr>
          <a:xfrm>
            <a:off x="1029057" y="5318760"/>
            <a:ext cx="2055733" cy="72580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Transporte y Almacenamiento</a:t>
            </a:r>
            <a:endParaRPr lang="en-US" sz="1750" dirty="0"/>
          </a:p>
        </p:txBody>
      </p:sp>
      <p:sp>
        <p:nvSpPr>
          <p:cNvPr id="19" name="Text 16"/>
          <p:cNvSpPr/>
          <p:nvPr/>
        </p:nvSpPr>
        <p:spPr>
          <a:xfrm>
            <a:off x="3546038" y="5318760"/>
            <a:ext cx="205192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Medio-Alto</a:t>
            </a:r>
            <a:endParaRPr lang="en-US" sz="1750" dirty="0"/>
          </a:p>
        </p:txBody>
      </p:sp>
      <p:sp>
        <p:nvSpPr>
          <p:cNvPr id="20" name="Text 17"/>
          <p:cNvSpPr/>
          <p:nvPr/>
        </p:nvSpPr>
        <p:spPr>
          <a:xfrm>
            <a:off x="6059210" y="5318760"/>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Graves</a:t>
            </a:r>
            <a:endParaRPr lang="en-US" sz="1750" dirty="0"/>
          </a:p>
        </p:txBody>
      </p:sp>
      <p:sp>
        <p:nvSpPr>
          <p:cNvPr id="21" name="Shape 18"/>
          <p:cNvSpPr/>
          <p:nvPr/>
        </p:nvSpPr>
        <p:spPr>
          <a:xfrm>
            <a:off x="801410" y="6188273"/>
            <a:ext cx="7540347" cy="650319"/>
          </a:xfrm>
          <a:prstGeom prst="rect">
            <a:avLst/>
          </a:prstGeom>
          <a:solidFill>
            <a:srgbClr val="FFFFFF">
              <a:alpha val="4000"/>
            </a:srgbClr>
          </a:solidFill>
          <a:ln/>
        </p:spPr>
      </p:sp>
      <p:sp>
        <p:nvSpPr>
          <p:cNvPr id="22" name="Text 19"/>
          <p:cNvSpPr/>
          <p:nvPr/>
        </p:nvSpPr>
        <p:spPr>
          <a:xfrm>
            <a:off x="1029057" y="6331982"/>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Agricultura</a:t>
            </a:r>
            <a:endParaRPr lang="en-US" sz="1750" dirty="0"/>
          </a:p>
        </p:txBody>
      </p:sp>
      <p:sp>
        <p:nvSpPr>
          <p:cNvPr id="23" name="Text 20"/>
          <p:cNvSpPr/>
          <p:nvPr/>
        </p:nvSpPr>
        <p:spPr>
          <a:xfrm>
            <a:off x="3546038" y="6331982"/>
            <a:ext cx="205192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Medio</a:t>
            </a:r>
            <a:endParaRPr lang="en-US" sz="1750" dirty="0"/>
          </a:p>
        </p:txBody>
      </p:sp>
      <p:sp>
        <p:nvSpPr>
          <p:cNvPr id="24" name="Text 21"/>
          <p:cNvSpPr/>
          <p:nvPr/>
        </p:nvSpPr>
        <p:spPr>
          <a:xfrm>
            <a:off x="6059210" y="6331982"/>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Leves y Graves</a:t>
            </a:r>
            <a:endParaRPr lang="en-US" sz="1750" dirty="0"/>
          </a:p>
        </p:txBody>
      </p:sp>
      <p:sp>
        <p:nvSpPr>
          <p:cNvPr id="25" name="Shape 22"/>
          <p:cNvSpPr/>
          <p:nvPr/>
        </p:nvSpPr>
        <p:spPr>
          <a:xfrm>
            <a:off x="801410" y="6838593"/>
            <a:ext cx="7540347" cy="650319"/>
          </a:xfrm>
          <a:prstGeom prst="rect">
            <a:avLst/>
          </a:prstGeom>
          <a:solidFill>
            <a:srgbClr val="000000">
              <a:alpha val="4000"/>
            </a:srgbClr>
          </a:solidFill>
          <a:ln/>
        </p:spPr>
      </p:sp>
      <p:sp>
        <p:nvSpPr>
          <p:cNvPr id="26" name="Text 23"/>
          <p:cNvSpPr/>
          <p:nvPr/>
        </p:nvSpPr>
        <p:spPr>
          <a:xfrm>
            <a:off x="1029057" y="6982301"/>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Servicios</a:t>
            </a:r>
            <a:endParaRPr lang="en-US" sz="1750" dirty="0"/>
          </a:p>
        </p:txBody>
      </p:sp>
      <p:sp>
        <p:nvSpPr>
          <p:cNvPr id="27" name="Text 24"/>
          <p:cNvSpPr/>
          <p:nvPr/>
        </p:nvSpPr>
        <p:spPr>
          <a:xfrm>
            <a:off x="3546038" y="6982301"/>
            <a:ext cx="205192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Medio-Bajo</a:t>
            </a:r>
            <a:endParaRPr lang="en-US" sz="1750" dirty="0"/>
          </a:p>
        </p:txBody>
      </p:sp>
      <p:sp>
        <p:nvSpPr>
          <p:cNvPr id="28" name="Text 25"/>
          <p:cNvSpPr/>
          <p:nvPr/>
        </p:nvSpPr>
        <p:spPr>
          <a:xfrm>
            <a:off x="6059210" y="6982301"/>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Leves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8170" y="553283"/>
            <a:ext cx="7947660" cy="1068229"/>
          </a:xfrm>
          <a:prstGeom prst="rect">
            <a:avLst/>
          </a:prstGeom>
          <a:noFill/>
          <a:ln/>
        </p:spPr>
        <p:txBody>
          <a:bodyPr wrap="square" lIns="0" tIns="0" rIns="0" bIns="0" rtlCol="0" anchor="t"/>
          <a:lstStyle/>
          <a:p>
            <a:pPr marL="0" indent="0">
              <a:lnSpc>
                <a:spcPts val="4200"/>
              </a:lnSpc>
              <a:buNone/>
            </a:pPr>
            <a:r>
              <a:rPr lang="en-US" sz="3350" dirty="0">
                <a:solidFill>
                  <a:srgbClr val="484237"/>
                </a:solidFill>
                <a:latin typeface="Gelasio Semi Bold" pitchFamily="34" charset="0"/>
                <a:ea typeface="Gelasio Semi Bold" pitchFamily="34" charset="-122"/>
                <a:cs typeface="Gelasio Semi Bold" pitchFamily="34" charset="-120"/>
              </a:rPr>
              <a:t>Análisis Geográfico de Accidentes Laborales</a:t>
            </a:r>
            <a:endParaRPr lang="en-US" sz="3350" dirty="0"/>
          </a:p>
        </p:txBody>
      </p:sp>
      <p:pic>
        <p:nvPicPr>
          <p:cNvPr id="4" name="Image 1" descr="preencoded.png"/>
          <p:cNvPicPr>
            <a:picLocks noChangeAspect="1"/>
          </p:cNvPicPr>
          <p:nvPr/>
        </p:nvPicPr>
        <p:blipFill>
          <a:blip r:embed="rId4"/>
          <a:stretch>
            <a:fillRect/>
          </a:stretch>
        </p:blipFill>
        <p:spPr>
          <a:xfrm>
            <a:off x="598170" y="1877854"/>
            <a:ext cx="854631" cy="1531739"/>
          </a:xfrm>
          <a:prstGeom prst="rect">
            <a:avLst/>
          </a:prstGeom>
        </p:spPr>
      </p:pic>
      <p:sp>
        <p:nvSpPr>
          <p:cNvPr id="5" name="Text 1"/>
          <p:cNvSpPr/>
          <p:nvPr/>
        </p:nvSpPr>
        <p:spPr>
          <a:xfrm>
            <a:off x="1709142" y="2048708"/>
            <a:ext cx="2136696" cy="267057"/>
          </a:xfrm>
          <a:prstGeom prst="rect">
            <a:avLst/>
          </a:prstGeom>
          <a:noFill/>
          <a:ln/>
        </p:spPr>
        <p:txBody>
          <a:bodyPr wrap="none" lIns="0" tIns="0" rIns="0" bIns="0" rtlCol="0" anchor="t"/>
          <a:lstStyle/>
          <a:p>
            <a:pPr marL="0" indent="0" algn="l">
              <a:lnSpc>
                <a:spcPts val="2100"/>
              </a:lnSpc>
              <a:buNone/>
            </a:pPr>
            <a:r>
              <a:rPr lang="en-US" sz="1650" dirty="0">
                <a:solidFill>
                  <a:srgbClr val="746558"/>
                </a:solidFill>
                <a:latin typeface="Gelasio Semi Bold" pitchFamily="34" charset="0"/>
                <a:ea typeface="Gelasio Semi Bold" pitchFamily="34" charset="-122"/>
                <a:cs typeface="Gelasio Semi Bold" pitchFamily="34" charset="-120"/>
              </a:rPr>
              <a:t>Valencia</a:t>
            </a:r>
            <a:endParaRPr lang="en-US" sz="1650" dirty="0"/>
          </a:p>
        </p:txBody>
      </p:sp>
      <p:sp>
        <p:nvSpPr>
          <p:cNvPr id="6" name="Text 2"/>
          <p:cNvSpPr/>
          <p:nvPr/>
        </p:nvSpPr>
        <p:spPr>
          <a:xfrm>
            <a:off x="1709142" y="2418278"/>
            <a:ext cx="6836688" cy="820460"/>
          </a:xfrm>
          <a:prstGeom prst="rect">
            <a:avLst/>
          </a:prstGeom>
          <a:noFill/>
          <a:ln/>
        </p:spPr>
        <p:txBody>
          <a:bodyPr wrap="square" lIns="0" tIns="0" rIns="0" bIns="0" rtlCol="0" anchor="t"/>
          <a:lstStyle/>
          <a:p>
            <a:pPr marL="0" indent="0" algn="l">
              <a:lnSpc>
                <a:spcPts val="2150"/>
              </a:lnSpc>
              <a:buNone/>
            </a:pPr>
            <a:r>
              <a:rPr lang="en-US" sz="1300" dirty="0">
                <a:solidFill>
                  <a:srgbClr val="746558"/>
                </a:solidFill>
                <a:latin typeface="Gelasio" pitchFamily="34" charset="0"/>
                <a:ea typeface="Gelasio" pitchFamily="34" charset="-122"/>
                <a:cs typeface="Gelasio" pitchFamily="34" charset="-120"/>
              </a:rPr>
              <a:t>Registra el mayor índice de accidentes, posiblemente debido a su alta concentración de industrias manufactureras y actividad portuaria. Se recomienda intensificar las inspecciones y programas de prevención en esta región.</a:t>
            </a:r>
            <a:endParaRPr lang="en-US" sz="1300" dirty="0"/>
          </a:p>
        </p:txBody>
      </p:sp>
      <p:pic>
        <p:nvPicPr>
          <p:cNvPr id="7" name="Image 2" descr="preencoded.png"/>
          <p:cNvPicPr>
            <a:picLocks noChangeAspect="1"/>
          </p:cNvPicPr>
          <p:nvPr/>
        </p:nvPicPr>
        <p:blipFill>
          <a:blip r:embed="rId5"/>
          <a:stretch>
            <a:fillRect/>
          </a:stretch>
        </p:blipFill>
        <p:spPr>
          <a:xfrm>
            <a:off x="598170" y="3409593"/>
            <a:ext cx="854631" cy="1531739"/>
          </a:xfrm>
          <a:prstGeom prst="rect">
            <a:avLst/>
          </a:prstGeom>
        </p:spPr>
      </p:pic>
      <p:sp>
        <p:nvSpPr>
          <p:cNvPr id="8" name="Text 3"/>
          <p:cNvSpPr/>
          <p:nvPr/>
        </p:nvSpPr>
        <p:spPr>
          <a:xfrm>
            <a:off x="1709142" y="3580448"/>
            <a:ext cx="2136696" cy="267057"/>
          </a:xfrm>
          <a:prstGeom prst="rect">
            <a:avLst/>
          </a:prstGeom>
          <a:noFill/>
          <a:ln/>
        </p:spPr>
        <p:txBody>
          <a:bodyPr wrap="none" lIns="0" tIns="0" rIns="0" bIns="0" rtlCol="0" anchor="t"/>
          <a:lstStyle/>
          <a:p>
            <a:pPr marL="0" indent="0" algn="l">
              <a:lnSpc>
                <a:spcPts val="2100"/>
              </a:lnSpc>
              <a:buNone/>
            </a:pPr>
            <a:r>
              <a:rPr lang="en-US" sz="1650" dirty="0">
                <a:solidFill>
                  <a:srgbClr val="746558"/>
                </a:solidFill>
                <a:latin typeface="Gelasio Semi Bold" pitchFamily="34" charset="0"/>
                <a:ea typeface="Gelasio Semi Bold" pitchFamily="34" charset="-122"/>
                <a:cs typeface="Gelasio Semi Bold" pitchFamily="34" charset="-120"/>
              </a:rPr>
              <a:t>Alicante</a:t>
            </a:r>
            <a:endParaRPr lang="en-US" sz="1650" dirty="0"/>
          </a:p>
        </p:txBody>
      </p:sp>
      <p:sp>
        <p:nvSpPr>
          <p:cNvPr id="9" name="Text 4"/>
          <p:cNvSpPr/>
          <p:nvPr/>
        </p:nvSpPr>
        <p:spPr>
          <a:xfrm>
            <a:off x="1709142" y="3950018"/>
            <a:ext cx="6836688" cy="820460"/>
          </a:xfrm>
          <a:prstGeom prst="rect">
            <a:avLst/>
          </a:prstGeom>
          <a:noFill/>
          <a:ln/>
        </p:spPr>
        <p:txBody>
          <a:bodyPr wrap="square" lIns="0" tIns="0" rIns="0" bIns="0" rtlCol="0" anchor="t"/>
          <a:lstStyle/>
          <a:p>
            <a:pPr marL="0" indent="0" algn="l">
              <a:lnSpc>
                <a:spcPts val="2150"/>
              </a:lnSpc>
              <a:buNone/>
            </a:pPr>
            <a:r>
              <a:rPr lang="en-US" sz="1300" dirty="0">
                <a:solidFill>
                  <a:srgbClr val="746558"/>
                </a:solidFill>
                <a:latin typeface="Gelasio" pitchFamily="34" charset="0"/>
                <a:ea typeface="Gelasio" pitchFamily="34" charset="-122"/>
                <a:cs typeface="Gelasio" pitchFamily="34" charset="-120"/>
              </a:rPr>
              <a:t>Presenta una alta incidencia, especialmente en sectores como turismo y construcción. Es necesario implementar medidas específicas para estos sectores, considerando la estacionalidad del turismo.</a:t>
            </a:r>
            <a:endParaRPr lang="en-US" sz="1300" dirty="0"/>
          </a:p>
        </p:txBody>
      </p:sp>
      <p:pic>
        <p:nvPicPr>
          <p:cNvPr id="10" name="Image 3" descr="preencoded.png"/>
          <p:cNvPicPr>
            <a:picLocks noChangeAspect="1"/>
          </p:cNvPicPr>
          <p:nvPr/>
        </p:nvPicPr>
        <p:blipFill>
          <a:blip r:embed="rId6"/>
          <a:stretch>
            <a:fillRect/>
          </a:stretch>
        </p:blipFill>
        <p:spPr>
          <a:xfrm>
            <a:off x="598170" y="4941332"/>
            <a:ext cx="854631" cy="1367433"/>
          </a:xfrm>
          <a:prstGeom prst="rect">
            <a:avLst/>
          </a:prstGeom>
        </p:spPr>
      </p:pic>
      <p:sp>
        <p:nvSpPr>
          <p:cNvPr id="11" name="Text 5"/>
          <p:cNvSpPr/>
          <p:nvPr/>
        </p:nvSpPr>
        <p:spPr>
          <a:xfrm>
            <a:off x="1709142" y="5112187"/>
            <a:ext cx="2136696" cy="267057"/>
          </a:xfrm>
          <a:prstGeom prst="rect">
            <a:avLst/>
          </a:prstGeom>
          <a:noFill/>
          <a:ln/>
        </p:spPr>
        <p:txBody>
          <a:bodyPr wrap="none" lIns="0" tIns="0" rIns="0" bIns="0" rtlCol="0" anchor="t"/>
          <a:lstStyle/>
          <a:p>
            <a:pPr marL="0" indent="0" algn="l">
              <a:lnSpc>
                <a:spcPts val="2100"/>
              </a:lnSpc>
              <a:buNone/>
            </a:pPr>
            <a:r>
              <a:rPr lang="en-US" sz="1650" dirty="0">
                <a:solidFill>
                  <a:srgbClr val="746558"/>
                </a:solidFill>
                <a:latin typeface="Gelasio Semi Bold" pitchFamily="34" charset="0"/>
                <a:ea typeface="Gelasio Semi Bold" pitchFamily="34" charset="-122"/>
                <a:cs typeface="Gelasio Semi Bold" pitchFamily="34" charset="-120"/>
              </a:rPr>
              <a:t>Castellón</a:t>
            </a:r>
            <a:endParaRPr lang="en-US" sz="1650" dirty="0"/>
          </a:p>
        </p:txBody>
      </p:sp>
      <p:sp>
        <p:nvSpPr>
          <p:cNvPr id="12" name="Text 6"/>
          <p:cNvSpPr/>
          <p:nvPr/>
        </p:nvSpPr>
        <p:spPr>
          <a:xfrm>
            <a:off x="1709142" y="5481757"/>
            <a:ext cx="6836688" cy="546973"/>
          </a:xfrm>
          <a:prstGeom prst="rect">
            <a:avLst/>
          </a:prstGeom>
          <a:noFill/>
          <a:ln/>
        </p:spPr>
        <p:txBody>
          <a:bodyPr wrap="square" lIns="0" tIns="0" rIns="0" bIns="0" rtlCol="0" anchor="t"/>
          <a:lstStyle/>
          <a:p>
            <a:pPr marL="0" indent="0" algn="l">
              <a:lnSpc>
                <a:spcPts val="2150"/>
              </a:lnSpc>
              <a:buNone/>
            </a:pPr>
            <a:r>
              <a:rPr lang="en-US" sz="1300" dirty="0">
                <a:solidFill>
                  <a:srgbClr val="746558"/>
                </a:solidFill>
                <a:latin typeface="Gelasio" pitchFamily="34" charset="0"/>
                <a:ea typeface="Gelasio" pitchFamily="34" charset="-122"/>
                <a:cs typeface="Gelasio" pitchFamily="34" charset="-120"/>
              </a:rPr>
              <a:t>Muestra tasas elevadas en relación con su población, particularmente en la industria cerámica. Se sugiere una revisión de los protocolos de seguridad en este sector específico.</a:t>
            </a:r>
            <a:endParaRPr lang="en-US" sz="1300" dirty="0"/>
          </a:p>
        </p:txBody>
      </p:sp>
      <p:pic>
        <p:nvPicPr>
          <p:cNvPr id="13" name="Image 4" descr="preencoded.png"/>
          <p:cNvPicPr>
            <a:picLocks noChangeAspect="1"/>
          </p:cNvPicPr>
          <p:nvPr/>
        </p:nvPicPr>
        <p:blipFill>
          <a:blip r:embed="rId7"/>
          <a:stretch>
            <a:fillRect/>
          </a:stretch>
        </p:blipFill>
        <p:spPr>
          <a:xfrm>
            <a:off x="598170" y="6308765"/>
            <a:ext cx="854631" cy="1367433"/>
          </a:xfrm>
          <a:prstGeom prst="rect">
            <a:avLst/>
          </a:prstGeom>
        </p:spPr>
      </p:pic>
      <p:sp>
        <p:nvSpPr>
          <p:cNvPr id="14" name="Text 7"/>
          <p:cNvSpPr/>
          <p:nvPr/>
        </p:nvSpPr>
        <p:spPr>
          <a:xfrm>
            <a:off x="1709142" y="6479619"/>
            <a:ext cx="2136696" cy="267057"/>
          </a:xfrm>
          <a:prstGeom prst="rect">
            <a:avLst/>
          </a:prstGeom>
          <a:noFill/>
          <a:ln/>
        </p:spPr>
        <p:txBody>
          <a:bodyPr wrap="none" lIns="0" tIns="0" rIns="0" bIns="0" rtlCol="0" anchor="t"/>
          <a:lstStyle/>
          <a:p>
            <a:pPr marL="0" indent="0" algn="l">
              <a:lnSpc>
                <a:spcPts val="2100"/>
              </a:lnSpc>
              <a:buNone/>
            </a:pPr>
            <a:r>
              <a:rPr lang="en-US" sz="1650" dirty="0">
                <a:solidFill>
                  <a:srgbClr val="746558"/>
                </a:solidFill>
                <a:latin typeface="Gelasio Semi Bold" pitchFamily="34" charset="0"/>
                <a:ea typeface="Gelasio Semi Bold" pitchFamily="34" charset="-122"/>
                <a:cs typeface="Gelasio Semi Bold" pitchFamily="34" charset="-120"/>
              </a:rPr>
              <a:t>Otras Provincias</a:t>
            </a:r>
            <a:endParaRPr lang="en-US" sz="1650" dirty="0"/>
          </a:p>
        </p:txBody>
      </p:sp>
      <p:sp>
        <p:nvSpPr>
          <p:cNvPr id="15" name="Text 8"/>
          <p:cNvSpPr/>
          <p:nvPr/>
        </p:nvSpPr>
        <p:spPr>
          <a:xfrm>
            <a:off x="1709142" y="6849189"/>
            <a:ext cx="6836688" cy="546973"/>
          </a:xfrm>
          <a:prstGeom prst="rect">
            <a:avLst/>
          </a:prstGeom>
          <a:noFill/>
          <a:ln/>
        </p:spPr>
        <p:txBody>
          <a:bodyPr wrap="square" lIns="0" tIns="0" rIns="0" bIns="0" rtlCol="0" anchor="t"/>
          <a:lstStyle/>
          <a:p>
            <a:pPr marL="0" indent="0" algn="l">
              <a:lnSpc>
                <a:spcPts val="2150"/>
              </a:lnSpc>
              <a:buNone/>
            </a:pPr>
            <a:r>
              <a:rPr lang="en-US" sz="1300" dirty="0">
                <a:solidFill>
                  <a:srgbClr val="746558"/>
                </a:solidFill>
                <a:latin typeface="Gelasio" pitchFamily="34" charset="0"/>
                <a:ea typeface="Gelasio" pitchFamily="34" charset="-122"/>
                <a:cs typeface="Gelasio" pitchFamily="34" charset="-120"/>
              </a:rPr>
              <a:t>Aunque con menor incidencia, requieren atención personalizada según sus características económicas y demográficas para prevenir el aumento de accidentes.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5886" y="730448"/>
            <a:ext cx="7845028" cy="1159907"/>
          </a:xfrm>
          <a:prstGeom prst="rect">
            <a:avLst/>
          </a:prstGeom>
          <a:noFill/>
          <a:ln/>
        </p:spPr>
        <p:txBody>
          <a:bodyPr wrap="square" lIns="0" tIns="0" rIns="0" bIns="0" rtlCol="0" anchor="t"/>
          <a:lstStyle/>
          <a:p>
            <a:pPr marL="0" indent="0">
              <a:lnSpc>
                <a:spcPts val="4550"/>
              </a:lnSpc>
              <a:buNone/>
            </a:pPr>
            <a:r>
              <a:rPr lang="en-US" sz="3650" dirty="0">
                <a:solidFill>
                  <a:srgbClr val="484237"/>
                </a:solidFill>
                <a:latin typeface="Gelasio Semi Bold" pitchFamily="34" charset="0"/>
                <a:ea typeface="Gelasio Semi Bold" pitchFamily="34" charset="-122"/>
                <a:cs typeface="Gelasio Semi Bold" pitchFamily="34" charset="-120"/>
              </a:rPr>
              <a:t>Accidentes Graves y Mortales: Un Análisis Detallado</a:t>
            </a:r>
            <a:endParaRPr lang="en-US" sz="3650" dirty="0"/>
          </a:p>
        </p:txBody>
      </p:sp>
      <p:pic>
        <p:nvPicPr>
          <p:cNvPr id="4" name="Image 1" descr="preencoded.png"/>
          <p:cNvPicPr>
            <a:picLocks noChangeAspect="1"/>
          </p:cNvPicPr>
          <p:nvPr/>
        </p:nvPicPr>
        <p:blipFill>
          <a:blip r:embed="rId4"/>
          <a:stretch>
            <a:fillRect/>
          </a:stretch>
        </p:blipFill>
        <p:spPr>
          <a:xfrm>
            <a:off x="6135886" y="2168723"/>
            <a:ext cx="463868" cy="463868"/>
          </a:xfrm>
          <a:prstGeom prst="rect">
            <a:avLst/>
          </a:prstGeom>
        </p:spPr>
      </p:pic>
      <p:sp>
        <p:nvSpPr>
          <p:cNvPr id="5" name="Text 1"/>
          <p:cNvSpPr/>
          <p:nvPr/>
        </p:nvSpPr>
        <p:spPr>
          <a:xfrm>
            <a:off x="6135886" y="2818090"/>
            <a:ext cx="2319814" cy="289917"/>
          </a:xfrm>
          <a:prstGeom prst="rect">
            <a:avLst/>
          </a:prstGeom>
          <a:noFill/>
          <a:ln/>
        </p:spPr>
        <p:txBody>
          <a:bodyPr wrap="none" lIns="0" tIns="0" rIns="0" bIns="0" rtlCol="0" anchor="t"/>
          <a:lstStyle/>
          <a:p>
            <a:pPr marL="0" indent="0" algn="l">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Construcción</a:t>
            </a:r>
            <a:endParaRPr lang="en-US" sz="1800" dirty="0"/>
          </a:p>
        </p:txBody>
      </p:sp>
      <p:sp>
        <p:nvSpPr>
          <p:cNvPr id="6" name="Text 2"/>
          <p:cNvSpPr/>
          <p:nvPr/>
        </p:nvSpPr>
        <p:spPr>
          <a:xfrm>
            <a:off x="6135886" y="3219331"/>
            <a:ext cx="3783330" cy="1484709"/>
          </a:xfrm>
          <a:prstGeom prst="rect">
            <a:avLst/>
          </a:prstGeom>
          <a:noFill/>
          <a:ln/>
        </p:spPr>
        <p:txBody>
          <a:bodyPr wrap="square" lIns="0" tIns="0" rIns="0" bIns="0" rtlCol="0" anchor="t"/>
          <a:lstStyle/>
          <a:p>
            <a:pPr marL="0" indent="0" algn="l">
              <a:lnSpc>
                <a:spcPts val="2300"/>
              </a:lnSpc>
              <a:buNone/>
            </a:pPr>
            <a:r>
              <a:rPr lang="en-US" sz="1450" dirty="0">
                <a:solidFill>
                  <a:srgbClr val="746558"/>
                </a:solidFill>
                <a:latin typeface="Gelasio" pitchFamily="34" charset="0"/>
                <a:ea typeface="Gelasio" pitchFamily="34" charset="-122"/>
                <a:cs typeface="Gelasio" pitchFamily="34" charset="-120"/>
              </a:rPr>
              <a:t>Sector con mayor incidencia de accidentes graves y mortales, principalmente por caídas de altura y colapsos estructurales. Se requiere una revisión urgente de los protocolos de seguridad en obra.</a:t>
            </a:r>
            <a:endParaRPr lang="en-US" sz="1450" dirty="0"/>
          </a:p>
        </p:txBody>
      </p:sp>
      <p:pic>
        <p:nvPicPr>
          <p:cNvPr id="7" name="Image 2" descr="preencoded.png"/>
          <p:cNvPicPr>
            <a:picLocks noChangeAspect="1"/>
          </p:cNvPicPr>
          <p:nvPr/>
        </p:nvPicPr>
        <p:blipFill>
          <a:blip r:embed="rId5"/>
          <a:stretch>
            <a:fillRect/>
          </a:stretch>
        </p:blipFill>
        <p:spPr>
          <a:xfrm>
            <a:off x="10197584" y="2168723"/>
            <a:ext cx="463868" cy="463868"/>
          </a:xfrm>
          <a:prstGeom prst="rect">
            <a:avLst/>
          </a:prstGeom>
        </p:spPr>
      </p:pic>
      <p:sp>
        <p:nvSpPr>
          <p:cNvPr id="8" name="Text 3"/>
          <p:cNvSpPr/>
          <p:nvPr/>
        </p:nvSpPr>
        <p:spPr>
          <a:xfrm>
            <a:off x="10197584" y="2818090"/>
            <a:ext cx="2319814" cy="289917"/>
          </a:xfrm>
          <a:prstGeom prst="rect">
            <a:avLst/>
          </a:prstGeom>
          <a:noFill/>
          <a:ln/>
        </p:spPr>
        <p:txBody>
          <a:bodyPr wrap="none" lIns="0" tIns="0" rIns="0" bIns="0" rtlCol="0" anchor="t"/>
          <a:lstStyle/>
          <a:p>
            <a:pPr marL="0" indent="0" algn="l">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Transporte</a:t>
            </a:r>
            <a:endParaRPr lang="en-US" sz="1800" dirty="0"/>
          </a:p>
        </p:txBody>
      </p:sp>
      <p:sp>
        <p:nvSpPr>
          <p:cNvPr id="9" name="Text 4"/>
          <p:cNvSpPr/>
          <p:nvPr/>
        </p:nvSpPr>
        <p:spPr>
          <a:xfrm>
            <a:off x="10197584" y="3219331"/>
            <a:ext cx="3783330" cy="1484709"/>
          </a:xfrm>
          <a:prstGeom prst="rect">
            <a:avLst/>
          </a:prstGeom>
          <a:noFill/>
          <a:ln/>
        </p:spPr>
        <p:txBody>
          <a:bodyPr wrap="square" lIns="0" tIns="0" rIns="0" bIns="0" rtlCol="0" anchor="t"/>
          <a:lstStyle/>
          <a:p>
            <a:pPr marL="0" indent="0" algn="l">
              <a:lnSpc>
                <a:spcPts val="2300"/>
              </a:lnSpc>
              <a:buNone/>
            </a:pPr>
            <a:r>
              <a:rPr lang="en-US" sz="1450" dirty="0">
                <a:solidFill>
                  <a:srgbClr val="746558"/>
                </a:solidFill>
                <a:latin typeface="Gelasio" pitchFamily="34" charset="0"/>
                <a:ea typeface="Gelasio" pitchFamily="34" charset="-122"/>
                <a:cs typeface="Gelasio" pitchFamily="34" charset="-120"/>
              </a:rPr>
              <a:t>Los accidentes de tráfico son la principal causa de fatalidades en este sector. Es crucial implementar programas de conducción segura y mantenimiento riguroso de vehículos.</a:t>
            </a:r>
            <a:endParaRPr lang="en-US" sz="1450" dirty="0"/>
          </a:p>
        </p:txBody>
      </p:sp>
      <p:pic>
        <p:nvPicPr>
          <p:cNvPr id="10" name="Image 3" descr="preencoded.png"/>
          <p:cNvPicPr>
            <a:picLocks noChangeAspect="1"/>
          </p:cNvPicPr>
          <p:nvPr/>
        </p:nvPicPr>
        <p:blipFill>
          <a:blip r:embed="rId6"/>
          <a:stretch>
            <a:fillRect/>
          </a:stretch>
        </p:blipFill>
        <p:spPr>
          <a:xfrm>
            <a:off x="6135886" y="5260777"/>
            <a:ext cx="463868" cy="463868"/>
          </a:xfrm>
          <a:prstGeom prst="rect">
            <a:avLst/>
          </a:prstGeom>
        </p:spPr>
      </p:pic>
      <p:sp>
        <p:nvSpPr>
          <p:cNvPr id="11" name="Text 5"/>
          <p:cNvSpPr/>
          <p:nvPr/>
        </p:nvSpPr>
        <p:spPr>
          <a:xfrm>
            <a:off x="6135886" y="5910143"/>
            <a:ext cx="2319814" cy="289917"/>
          </a:xfrm>
          <a:prstGeom prst="rect">
            <a:avLst/>
          </a:prstGeom>
          <a:noFill/>
          <a:ln/>
        </p:spPr>
        <p:txBody>
          <a:bodyPr wrap="none" lIns="0" tIns="0" rIns="0" bIns="0" rtlCol="0" anchor="t"/>
          <a:lstStyle/>
          <a:p>
            <a:pPr marL="0" indent="0" algn="l">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Industria</a:t>
            </a:r>
            <a:endParaRPr lang="en-US" sz="1800" dirty="0"/>
          </a:p>
        </p:txBody>
      </p:sp>
      <p:sp>
        <p:nvSpPr>
          <p:cNvPr id="12" name="Text 6"/>
          <p:cNvSpPr/>
          <p:nvPr/>
        </p:nvSpPr>
        <p:spPr>
          <a:xfrm>
            <a:off x="6135886" y="6311384"/>
            <a:ext cx="3783330" cy="1187768"/>
          </a:xfrm>
          <a:prstGeom prst="rect">
            <a:avLst/>
          </a:prstGeom>
          <a:noFill/>
          <a:ln/>
        </p:spPr>
        <p:txBody>
          <a:bodyPr wrap="square" lIns="0" tIns="0" rIns="0" bIns="0" rtlCol="0" anchor="t"/>
          <a:lstStyle/>
          <a:p>
            <a:pPr marL="0" indent="0" algn="l">
              <a:lnSpc>
                <a:spcPts val="2300"/>
              </a:lnSpc>
              <a:buNone/>
            </a:pPr>
            <a:r>
              <a:rPr lang="en-US" sz="1450" dirty="0">
                <a:solidFill>
                  <a:srgbClr val="746558"/>
                </a:solidFill>
                <a:latin typeface="Gelasio" pitchFamily="34" charset="0"/>
                <a:ea typeface="Gelasio" pitchFamily="34" charset="-122"/>
                <a:cs typeface="Gelasio" pitchFamily="34" charset="-120"/>
              </a:rPr>
              <a:t>Accidentes con maquinaria pesada son los más graves. La automatización y los sistemas de seguridad avanzados pueden reducir significativamente estos incidentes.</a:t>
            </a:r>
            <a:endParaRPr lang="en-US" sz="1450" dirty="0"/>
          </a:p>
        </p:txBody>
      </p:sp>
      <p:pic>
        <p:nvPicPr>
          <p:cNvPr id="13" name="Image 4" descr="preencoded.png"/>
          <p:cNvPicPr>
            <a:picLocks noChangeAspect="1"/>
          </p:cNvPicPr>
          <p:nvPr/>
        </p:nvPicPr>
        <p:blipFill>
          <a:blip r:embed="rId7"/>
          <a:stretch>
            <a:fillRect/>
          </a:stretch>
        </p:blipFill>
        <p:spPr>
          <a:xfrm>
            <a:off x="10197584" y="5260777"/>
            <a:ext cx="463868" cy="463868"/>
          </a:xfrm>
          <a:prstGeom prst="rect">
            <a:avLst/>
          </a:prstGeom>
        </p:spPr>
      </p:pic>
      <p:sp>
        <p:nvSpPr>
          <p:cNvPr id="14" name="Text 7"/>
          <p:cNvSpPr/>
          <p:nvPr/>
        </p:nvSpPr>
        <p:spPr>
          <a:xfrm>
            <a:off x="10197584" y="5910143"/>
            <a:ext cx="2319814" cy="289917"/>
          </a:xfrm>
          <a:prstGeom prst="rect">
            <a:avLst/>
          </a:prstGeom>
          <a:noFill/>
          <a:ln/>
        </p:spPr>
        <p:txBody>
          <a:bodyPr wrap="none" lIns="0" tIns="0" rIns="0" bIns="0" rtlCol="0" anchor="t"/>
          <a:lstStyle/>
          <a:p>
            <a:pPr marL="0" indent="0" algn="l">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Agricultura</a:t>
            </a:r>
            <a:endParaRPr lang="en-US" sz="1800" dirty="0"/>
          </a:p>
        </p:txBody>
      </p:sp>
      <p:sp>
        <p:nvSpPr>
          <p:cNvPr id="15" name="Text 8"/>
          <p:cNvSpPr/>
          <p:nvPr/>
        </p:nvSpPr>
        <p:spPr>
          <a:xfrm>
            <a:off x="10197584" y="6311384"/>
            <a:ext cx="3783330" cy="1187768"/>
          </a:xfrm>
          <a:prstGeom prst="rect">
            <a:avLst/>
          </a:prstGeom>
          <a:noFill/>
          <a:ln/>
        </p:spPr>
        <p:txBody>
          <a:bodyPr wrap="square" lIns="0" tIns="0" rIns="0" bIns="0" rtlCol="0" anchor="t"/>
          <a:lstStyle/>
          <a:p>
            <a:pPr marL="0" indent="0" algn="l">
              <a:lnSpc>
                <a:spcPts val="2300"/>
              </a:lnSpc>
              <a:buNone/>
            </a:pPr>
            <a:r>
              <a:rPr lang="en-US" sz="1450" dirty="0">
                <a:solidFill>
                  <a:srgbClr val="746558"/>
                </a:solidFill>
                <a:latin typeface="Gelasio" pitchFamily="34" charset="0"/>
                <a:ea typeface="Gelasio" pitchFamily="34" charset="-122"/>
                <a:cs typeface="Gelasio" pitchFamily="34" charset="-120"/>
              </a:rPr>
              <a:t>Los vuelcos de tractores y la exposición a productos químicos causan accidentes severos. La formación en seguridad y el uso de equipos modernos son esenciales.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75428"/>
          </a:xfrm>
          <a:prstGeom prst="rect">
            <a:avLst/>
          </a:prstGeom>
        </p:spPr>
      </p:pic>
      <p:sp>
        <p:nvSpPr>
          <p:cNvPr id="3" name="Text 0"/>
          <p:cNvSpPr/>
          <p:nvPr/>
        </p:nvSpPr>
        <p:spPr>
          <a:xfrm>
            <a:off x="693063" y="3021449"/>
            <a:ext cx="12879943" cy="618768"/>
          </a:xfrm>
          <a:prstGeom prst="rect">
            <a:avLst/>
          </a:prstGeom>
          <a:noFill/>
          <a:ln/>
        </p:spPr>
        <p:txBody>
          <a:bodyPr wrap="none" lIns="0" tIns="0" rIns="0" bIns="0" rtlCol="0" anchor="t"/>
          <a:lstStyle/>
          <a:p>
            <a:pPr marL="0" indent="0">
              <a:lnSpc>
                <a:spcPts val="4850"/>
              </a:lnSpc>
              <a:buNone/>
            </a:pPr>
            <a:r>
              <a:rPr lang="en-US" sz="3850" dirty="0">
                <a:solidFill>
                  <a:srgbClr val="484237"/>
                </a:solidFill>
                <a:latin typeface="Gelasio Semi Bold" pitchFamily="34" charset="0"/>
                <a:ea typeface="Gelasio Semi Bold" pitchFamily="34" charset="-122"/>
                <a:cs typeface="Gelasio Semi Bold" pitchFamily="34" charset="-120"/>
              </a:rPr>
              <a:t>Conclusiones y Recomendaciones para la Prevención</a:t>
            </a:r>
            <a:endParaRPr lang="en-US" sz="3850" dirty="0"/>
          </a:p>
        </p:txBody>
      </p:sp>
      <p:sp>
        <p:nvSpPr>
          <p:cNvPr id="4" name="Shape 1"/>
          <p:cNvSpPr/>
          <p:nvPr/>
        </p:nvSpPr>
        <p:spPr>
          <a:xfrm>
            <a:off x="693063" y="3937159"/>
            <a:ext cx="6523196" cy="1774150"/>
          </a:xfrm>
          <a:prstGeom prst="roundRect">
            <a:avLst>
              <a:gd name="adj" fmla="val 1674"/>
            </a:avLst>
          </a:prstGeom>
          <a:solidFill>
            <a:srgbClr val="EEE8DD"/>
          </a:solidFill>
          <a:ln/>
        </p:spPr>
      </p:sp>
      <p:sp>
        <p:nvSpPr>
          <p:cNvPr id="5" name="Text 2"/>
          <p:cNvSpPr/>
          <p:nvPr/>
        </p:nvSpPr>
        <p:spPr>
          <a:xfrm>
            <a:off x="891064" y="4135160"/>
            <a:ext cx="3112889" cy="309324"/>
          </a:xfrm>
          <a:prstGeom prst="rect">
            <a:avLst/>
          </a:prstGeom>
          <a:noFill/>
          <a:ln/>
        </p:spPr>
        <p:txBody>
          <a:bodyPr wrap="none" lIns="0" tIns="0" rIns="0" bIns="0" rtlCol="0" anchor="t"/>
          <a:lstStyle/>
          <a:p>
            <a:pPr marL="0" indent="0">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Programas de Ergonomía</a:t>
            </a:r>
            <a:endParaRPr lang="en-US" sz="1900" dirty="0"/>
          </a:p>
        </p:txBody>
      </p:sp>
      <p:sp>
        <p:nvSpPr>
          <p:cNvPr id="6" name="Text 3"/>
          <p:cNvSpPr/>
          <p:nvPr/>
        </p:nvSpPr>
        <p:spPr>
          <a:xfrm>
            <a:off x="891064" y="4563189"/>
            <a:ext cx="6127194" cy="950119"/>
          </a:xfrm>
          <a:prstGeom prst="rect">
            <a:avLst/>
          </a:prstGeom>
          <a:noFill/>
          <a:ln/>
        </p:spPr>
        <p:txBody>
          <a:bodyPr wrap="square" lIns="0" tIns="0" rIns="0" bIns="0" rtlCol="0" anchor="t"/>
          <a:lstStyle/>
          <a:p>
            <a:pPr marL="0" indent="0">
              <a:lnSpc>
                <a:spcPts val="2450"/>
              </a:lnSpc>
              <a:buNone/>
            </a:pPr>
            <a:r>
              <a:rPr lang="en-US" sz="1550" dirty="0">
                <a:solidFill>
                  <a:srgbClr val="746558"/>
                </a:solidFill>
                <a:latin typeface="Gelasio" pitchFamily="34" charset="0"/>
                <a:ea typeface="Gelasio" pitchFamily="34" charset="-122"/>
                <a:cs typeface="Gelasio" pitchFamily="34" charset="-120"/>
              </a:rPr>
              <a:t>Implementar formación obligatoria en manejo de cargas y diseño ergonómico de puestos de trabajo para reducir lesiones por sobreesfuerzo.</a:t>
            </a:r>
            <a:endParaRPr lang="en-US" sz="1550" dirty="0"/>
          </a:p>
        </p:txBody>
      </p:sp>
      <p:sp>
        <p:nvSpPr>
          <p:cNvPr id="7" name="Shape 4"/>
          <p:cNvSpPr/>
          <p:nvPr/>
        </p:nvSpPr>
        <p:spPr>
          <a:xfrm>
            <a:off x="7414260" y="3937159"/>
            <a:ext cx="6523196" cy="1774150"/>
          </a:xfrm>
          <a:prstGeom prst="roundRect">
            <a:avLst>
              <a:gd name="adj" fmla="val 1674"/>
            </a:avLst>
          </a:prstGeom>
          <a:solidFill>
            <a:srgbClr val="EEE8DD"/>
          </a:solidFill>
          <a:ln/>
        </p:spPr>
      </p:sp>
      <p:sp>
        <p:nvSpPr>
          <p:cNvPr id="8" name="Text 5"/>
          <p:cNvSpPr/>
          <p:nvPr/>
        </p:nvSpPr>
        <p:spPr>
          <a:xfrm>
            <a:off x="7612261" y="4135160"/>
            <a:ext cx="3069669" cy="309324"/>
          </a:xfrm>
          <a:prstGeom prst="rect">
            <a:avLst/>
          </a:prstGeom>
          <a:noFill/>
          <a:ln/>
        </p:spPr>
        <p:txBody>
          <a:bodyPr wrap="none" lIns="0" tIns="0" rIns="0" bIns="0" rtlCol="0" anchor="t"/>
          <a:lstStyle/>
          <a:p>
            <a:pPr marL="0" indent="0">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Inspecciones Focalizadas</a:t>
            </a:r>
            <a:endParaRPr lang="en-US" sz="1900" dirty="0"/>
          </a:p>
        </p:txBody>
      </p:sp>
      <p:sp>
        <p:nvSpPr>
          <p:cNvPr id="9" name="Text 6"/>
          <p:cNvSpPr/>
          <p:nvPr/>
        </p:nvSpPr>
        <p:spPr>
          <a:xfrm>
            <a:off x="7612261" y="4563189"/>
            <a:ext cx="6127194" cy="633413"/>
          </a:xfrm>
          <a:prstGeom prst="rect">
            <a:avLst/>
          </a:prstGeom>
          <a:noFill/>
          <a:ln/>
        </p:spPr>
        <p:txBody>
          <a:bodyPr wrap="square" lIns="0" tIns="0" rIns="0" bIns="0" rtlCol="0" anchor="t"/>
          <a:lstStyle/>
          <a:p>
            <a:pPr marL="0" indent="0">
              <a:lnSpc>
                <a:spcPts val="2450"/>
              </a:lnSpc>
              <a:buNone/>
            </a:pPr>
            <a:r>
              <a:rPr lang="en-US" sz="1550" dirty="0">
                <a:solidFill>
                  <a:srgbClr val="746558"/>
                </a:solidFill>
                <a:latin typeface="Gelasio" pitchFamily="34" charset="0"/>
                <a:ea typeface="Gelasio" pitchFamily="34" charset="-122"/>
                <a:cs typeface="Gelasio" pitchFamily="34" charset="-120"/>
              </a:rPr>
              <a:t>Aumentar la frecuencia y rigurosidad de las inspecciones en sectores de alto riesgo como construcción y manufactura.</a:t>
            </a:r>
            <a:endParaRPr lang="en-US" sz="1550" dirty="0"/>
          </a:p>
        </p:txBody>
      </p:sp>
      <p:sp>
        <p:nvSpPr>
          <p:cNvPr id="10" name="Shape 7"/>
          <p:cNvSpPr/>
          <p:nvPr/>
        </p:nvSpPr>
        <p:spPr>
          <a:xfrm>
            <a:off x="693063" y="5909310"/>
            <a:ext cx="6523196" cy="1774150"/>
          </a:xfrm>
          <a:prstGeom prst="roundRect">
            <a:avLst>
              <a:gd name="adj" fmla="val 1674"/>
            </a:avLst>
          </a:prstGeom>
          <a:solidFill>
            <a:srgbClr val="EEE8DD"/>
          </a:solidFill>
          <a:ln/>
        </p:spPr>
      </p:sp>
      <p:sp>
        <p:nvSpPr>
          <p:cNvPr id="11" name="Text 8"/>
          <p:cNvSpPr/>
          <p:nvPr/>
        </p:nvSpPr>
        <p:spPr>
          <a:xfrm>
            <a:off x="891064" y="6107311"/>
            <a:ext cx="2671643" cy="309324"/>
          </a:xfrm>
          <a:prstGeom prst="rect">
            <a:avLst/>
          </a:prstGeom>
          <a:noFill/>
          <a:ln/>
        </p:spPr>
        <p:txBody>
          <a:bodyPr wrap="none" lIns="0" tIns="0" rIns="0" bIns="0" rtlCol="0" anchor="t"/>
          <a:lstStyle/>
          <a:p>
            <a:pPr marL="0" indent="0">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Campañas Regionales</a:t>
            </a:r>
            <a:endParaRPr lang="en-US" sz="1900" dirty="0"/>
          </a:p>
        </p:txBody>
      </p:sp>
      <p:sp>
        <p:nvSpPr>
          <p:cNvPr id="12" name="Text 9"/>
          <p:cNvSpPr/>
          <p:nvPr/>
        </p:nvSpPr>
        <p:spPr>
          <a:xfrm>
            <a:off x="891064" y="6535341"/>
            <a:ext cx="6127194" cy="950119"/>
          </a:xfrm>
          <a:prstGeom prst="rect">
            <a:avLst/>
          </a:prstGeom>
          <a:noFill/>
          <a:ln/>
        </p:spPr>
        <p:txBody>
          <a:bodyPr wrap="square" lIns="0" tIns="0" rIns="0" bIns="0" rtlCol="0" anchor="t"/>
          <a:lstStyle/>
          <a:p>
            <a:pPr marL="0" indent="0">
              <a:lnSpc>
                <a:spcPts val="2450"/>
              </a:lnSpc>
              <a:buNone/>
            </a:pPr>
            <a:r>
              <a:rPr lang="en-US" sz="1550" dirty="0">
                <a:solidFill>
                  <a:srgbClr val="746558"/>
                </a:solidFill>
                <a:latin typeface="Gelasio" pitchFamily="34" charset="0"/>
                <a:ea typeface="Gelasio" pitchFamily="34" charset="-122"/>
                <a:cs typeface="Gelasio" pitchFamily="34" charset="-120"/>
              </a:rPr>
              <a:t>Desarrollar campañas de concienciación adaptadas a las características específicas de cada región, considerando sus sectores económicos predominantes.</a:t>
            </a:r>
            <a:endParaRPr lang="en-US" sz="1550" dirty="0"/>
          </a:p>
        </p:txBody>
      </p:sp>
      <p:sp>
        <p:nvSpPr>
          <p:cNvPr id="13" name="Shape 10"/>
          <p:cNvSpPr/>
          <p:nvPr/>
        </p:nvSpPr>
        <p:spPr>
          <a:xfrm>
            <a:off x="7414260" y="5909310"/>
            <a:ext cx="6523196" cy="1774150"/>
          </a:xfrm>
          <a:prstGeom prst="roundRect">
            <a:avLst>
              <a:gd name="adj" fmla="val 1674"/>
            </a:avLst>
          </a:prstGeom>
          <a:solidFill>
            <a:srgbClr val="EEE8DD"/>
          </a:solidFill>
          <a:ln/>
        </p:spPr>
      </p:sp>
      <p:sp>
        <p:nvSpPr>
          <p:cNvPr id="14" name="Text 11"/>
          <p:cNvSpPr/>
          <p:nvPr/>
        </p:nvSpPr>
        <p:spPr>
          <a:xfrm>
            <a:off x="7612261" y="6107311"/>
            <a:ext cx="4162663" cy="309324"/>
          </a:xfrm>
          <a:prstGeom prst="rect">
            <a:avLst/>
          </a:prstGeom>
          <a:noFill/>
          <a:ln/>
        </p:spPr>
        <p:txBody>
          <a:bodyPr wrap="none" lIns="0" tIns="0" rIns="0" bIns="0" rtlCol="0" anchor="t"/>
          <a:lstStyle/>
          <a:p>
            <a:pPr marL="0" indent="0">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Protección de Grupos Vulnerables</a:t>
            </a:r>
            <a:endParaRPr lang="en-US" sz="1900" dirty="0"/>
          </a:p>
        </p:txBody>
      </p:sp>
      <p:sp>
        <p:nvSpPr>
          <p:cNvPr id="15" name="Text 12"/>
          <p:cNvSpPr/>
          <p:nvPr/>
        </p:nvSpPr>
        <p:spPr>
          <a:xfrm>
            <a:off x="7612261" y="6535341"/>
            <a:ext cx="6127194" cy="633413"/>
          </a:xfrm>
          <a:prstGeom prst="rect">
            <a:avLst/>
          </a:prstGeom>
          <a:noFill/>
          <a:ln/>
        </p:spPr>
        <p:txBody>
          <a:bodyPr wrap="square" lIns="0" tIns="0" rIns="0" bIns="0" rtlCol="0" anchor="t"/>
          <a:lstStyle/>
          <a:p>
            <a:pPr marL="0" indent="0">
              <a:lnSpc>
                <a:spcPts val="2450"/>
              </a:lnSpc>
              <a:buNone/>
            </a:pPr>
            <a:r>
              <a:rPr lang="en-US" sz="1550" dirty="0">
                <a:solidFill>
                  <a:srgbClr val="746558"/>
                </a:solidFill>
                <a:latin typeface="Gelasio" pitchFamily="34" charset="0"/>
                <a:ea typeface="Gelasio" pitchFamily="34" charset="-122"/>
                <a:cs typeface="Gelasio" pitchFamily="34" charset="-120"/>
              </a:rPr>
              <a:t>Crear programas específicos para trabajadores jóvenes y mayores de 45 años, abordando los riesgos particulares que enfrentan.</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TotalTime>
  <Words>929</Words>
  <Application>Microsoft Macintosh PowerPoint</Application>
  <PresentationFormat>Personalizado</PresentationFormat>
  <Paragraphs>92</Paragraphs>
  <Slides>8</Slides>
  <Notes>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8</vt:i4>
      </vt:variant>
    </vt:vector>
  </HeadingPairs>
  <TitlesOfParts>
    <vt:vector size="15" baseType="lpstr">
      <vt:lpstr>Gelasio Medium</vt:lpstr>
      <vt:lpstr>Arial</vt:lpstr>
      <vt:lpstr>Gelasio</vt:lpstr>
      <vt:lpstr>Gelasio Bold</vt:lpstr>
      <vt:lpstr>Gelasio Semi Bold</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Asier Beltran Puga</cp:lastModifiedBy>
  <cp:revision>1</cp:revision>
  <dcterms:created xsi:type="dcterms:W3CDTF">2024-11-10T19:46:06Z</dcterms:created>
  <dcterms:modified xsi:type="dcterms:W3CDTF">2024-11-10T22:22:51Z</dcterms:modified>
</cp:coreProperties>
</file>